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6" r:id="rId2"/>
    <p:sldId id="257" r:id="rId3"/>
    <p:sldId id="271" r:id="rId4"/>
    <p:sldId id="259" r:id="rId5"/>
    <p:sldId id="274" r:id="rId6"/>
    <p:sldId id="276" r:id="rId7"/>
    <p:sldId id="277" r:id="rId8"/>
    <p:sldId id="279" r:id="rId9"/>
    <p:sldId id="284" r:id="rId10"/>
    <p:sldId id="280" r:id="rId11"/>
    <p:sldId id="281" r:id="rId12"/>
    <p:sldId id="264" r:id="rId13"/>
    <p:sldId id="269"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7116" autoAdjust="0"/>
    <p:restoredTop sz="88259" autoAdjust="0"/>
  </p:normalViewPr>
  <p:slideViewPr>
    <p:cSldViewPr snapToGrid="0">
      <p:cViewPr varScale="1">
        <p:scale>
          <a:sx n="67" d="100"/>
          <a:sy n="67" d="100"/>
        </p:scale>
        <p:origin x="96" y="240"/>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jpeg>
</file>

<file path=ppt/media/image2.jpeg>
</file>

<file path=ppt/media/image3.png>
</file>

<file path=ppt/media/image4.pn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D82CA1-15B4-4532-87BE-13E197D74E01}" type="datetimeFigureOut">
              <a:rPr lang="en-CA" smtClean="0"/>
              <a:t>2022-02-27</a:t>
            </a:fld>
            <a:endParaRPr lang="en-CA"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AF8BCE2-451F-4AB3-8206-6C24B9516368}" type="slidenum">
              <a:rPr lang="en-CA" smtClean="0"/>
              <a:t>‹#›</a:t>
            </a:fld>
            <a:endParaRPr lang="en-CA" dirty="0"/>
          </a:p>
        </p:txBody>
      </p:sp>
    </p:spTree>
    <p:extLst>
      <p:ext uri="{BB962C8B-B14F-4D97-AF65-F5344CB8AC3E}">
        <p14:creationId xmlns:p14="http://schemas.microsoft.com/office/powerpoint/2010/main" val="21220167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8AF8BCE2-451F-4AB3-8206-6C24B9516368}" type="slidenum">
              <a:rPr lang="en-CA" smtClean="0"/>
              <a:t>1</a:t>
            </a:fld>
            <a:endParaRPr lang="en-CA" dirty="0"/>
          </a:p>
        </p:txBody>
      </p:sp>
    </p:spTree>
    <p:extLst>
      <p:ext uri="{BB962C8B-B14F-4D97-AF65-F5344CB8AC3E}">
        <p14:creationId xmlns:p14="http://schemas.microsoft.com/office/powerpoint/2010/main" val="16646384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2C0E5D-8BEF-4539-B4C1-F231796F229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73C5B861-7EF4-48EE-8B3D-EC836CBD0C1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79E9ACDC-F3B5-432C-8C18-B5EAD01213EC}"/>
              </a:ext>
            </a:extLst>
          </p:cNvPr>
          <p:cNvSpPr>
            <a:spLocks noGrp="1"/>
          </p:cNvSpPr>
          <p:nvPr>
            <p:ph type="dt" sz="half" idx="10"/>
          </p:nvPr>
        </p:nvSpPr>
        <p:spPr/>
        <p:txBody>
          <a:bodyPr/>
          <a:lstStyle/>
          <a:p>
            <a:fld id="{F0EF1F6A-3E27-492E-B918-CC807DAD0ED2}" type="datetimeFigureOut">
              <a:rPr lang="en-CA" smtClean="0"/>
              <a:t>2022-02-27</a:t>
            </a:fld>
            <a:endParaRPr lang="en-CA" dirty="0"/>
          </a:p>
        </p:txBody>
      </p:sp>
      <p:sp>
        <p:nvSpPr>
          <p:cNvPr id="5" name="Footer Placeholder 4">
            <a:extLst>
              <a:ext uri="{FF2B5EF4-FFF2-40B4-BE49-F238E27FC236}">
                <a16:creationId xmlns:a16="http://schemas.microsoft.com/office/drawing/2014/main" id="{CD84F960-8535-4813-93A4-6B2352EDAADA}"/>
              </a:ext>
            </a:extLst>
          </p:cNvPr>
          <p:cNvSpPr>
            <a:spLocks noGrp="1"/>
          </p:cNvSpPr>
          <p:nvPr>
            <p:ph type="ftr" sz="quarter" idx="11"/>
          </p:nvPr>
        </p:nvSpPr>
        <p:spPr/>
        <p:txBody>
          <a:bodyPr/>
          <a:lstStyle/>
          <a:p>
            <a:endParaRPr lang="en-CA" dirty="0"/>
          </a:p>
        </p:txBody>
      </p:sp>
      <p:sp>
        <p:nvSpPr>
          <p:cNvPr id="6" name="Slide Number Placeholder 5">
            <a:extLst>
              <a:ext uri="{FF2B5EF4-FFF2-40B4-BE49-F238E27FC236}">
                <a16:creationId xmlns:a16="http://schemas.microsoft.com/office/drawing/2014/main" id="{267E2F37-7750-49C1-BE25-E9A15F5B92D2}"/>
              </a:ext>
            </a:extLst>
          </p:cNvPr>
          <p:cNvSpPr>
            <a:spLocks noGrp="1"/>
          </p:cNvSpPr>
          <p:nvPr>
            <p:ph type="sldNum" sz="quarter" idx="12"/>
          </p:nvPr>
        </p:nvSpPr>
        <p:spPr/>
        <p:txBody>
          <a:bodyPr/>
          <a:lstStyle/>
          <a:p>
            <a:fld id="{0954EC9E-1737-42F1-A99E-2A8853EA3B84}" type="slidenum">
              <a:rPr lang="en-CA" smtClean="0"/>
              <a:t>‹#›</a:t>
            </a:fld>
            <a:endParaRPr lang="en-CA" dirty="0"/>
          </a:p>
        </p:txBody>
      </p:sp>
    </p:spTree>
    <p:extLst>
      <p:ext uri="{BB962C8B-B14F-4D97-AF65-F5344CB8AC3E}">
        <p14:creationId xmlns:p14="http://schemas.microsoft.com/office/powerpoint/2010/main" val="10154131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152FD3-6AE6-4696-B783-03DDD4FD0FE6}"/>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5C12B2B5-11D0-4CC5-A2AB-31AC6CAAFFA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478D388E-C3B9-4075-B6E0-811D6F599DB9}"/>
              </a:ext>
            </a:extLst>
          </p:cNvPr>
          <p:cNvSpPr>
            <a:spLocks noGrp="1"/>
          </p:cNvSpPr>
          <p:nvPr>
            <p:ph type="dt" sz="half" idx="10"/>
          </p:nvPr>
        </p:nvSpPr>
        <p:spPr/>
        <p:txBody>
          <a:bodyPr/>
          <a:lstStyle/>
          <a:p>
            <a:fld id="{F0EF1F6A-3E27-492E-B918-CC807DAD0ED2}" type="datetimeFigureOut">
              <a:rPr lang="en-CA" smtClean="0"/>
              <a:t>2022-02-27</a:t>
            </a:fld>
            <a:endParaRPr lang="en-CA" dirty="0"/>
          </a:p>
        </p:txBody>
      </p:sp>
      <p:sp>
        <p:nvSpPr>
          <p:cNvPr id="5" name="Footer Placeholder 4">
            <a:extLst>
              <a:ext uri="{FF2B5EF4-FFF2-40B4-BE49-F238E27FC236}">
                <a16:creationId xmlns:a16="http://schemas.microsoft.com/office/drawing/2014/main" id="{60C2E7D1-160C-4064-B65F-B6CFE444D834}"/>
              </a:ext>
            </a:extLst>
          </p:cNvPr>
          <p:cNvSpPr>
            <a:spLocks noGrp="1"/>
          </p:cNvSpPr>
          <p:nvPr>
            <p:ph type="ftr" sz="quarter" idx="11"/>
          </p:nvPr>
        </p:nvSpPr>
        <p:spPr/>
        <p:txBody>
          <a:bodyPr/>
          <a:lstStyle/>
          <a:p>
            <a:endParaRPr lang="en-CA" dirty="0"/>
          </a:p>
        </p:txBody>
      </p:sp>
      <p:sp>
        <p:nvSpPr>
          <p:cNvPr id="6" name="Slide Number Placeholder 5">
            <a:extLst>
              <a:ext uri="{FF2B5EF4-FFF2-40B4-BE49-F238E27FC236}">
                <a16:creationId xmlns:a16="http://schemas.microsoft.com/office/drawing/2014/main" id="{A863EE84-9991-410C-8975-4A76CC36BCB1}"/>
              </a:ext>
            </a:extLst>
          </p:cNvPr>
          <p:cNvSpPr>
            <a:spLocks noGrp="1"/>
          </p:cNvSpPr>
          <p:nvPr>
            <p:ph type="sldNum" sz="quarter" idx="12"/>
          </p:nvPr>
        </p:nvSpPr>
        <p:spPr/>
        <p:txBody>
          <a:bodyPr/>
          <a:lstStyle/>
          <a:p>
            <a:fld id="{0954EC9E-1737-42F1-A99E-2A8853EA3B84}" type="slidenum">
              <a:rPr lang="en-CA" smtClean="0"/>
              <a:t>‹#›</a:t>
            </a:fld>
            <a:endParaRPr lang="en-CA" dirty="0"/>
          </a:p>
        </p:txBody>
      </p:sp>
    </p:spTree>
    <p:extLst>
      <p:ext uri="{BB962C8B-B14F-4D97-AF65-F5344CB8AC3E}">
        <p14:creationId xmlns:p14="http://schemas.microsoft.com/office/powerpoint/2010/main" val="20386168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B177D63-80F5-49D6-BF59-65FFD170DD7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9EA4FA77-A813-4762-ABD7-B4DECD9170CA}"/>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E613834D-5ABB-4AAE-80EF-1E678FD308B8}"/>
              </a:ext>
            </a:extLst>
          </p:cNvPr>
          <p:cNvSpPr>
            <a:spLocks noGrp="1"/>
          </p:cNvSpPr>
          <p:nvPr>
            <p:ph type="dt" sz="half" idx="10"/>
          </p:nvPr>
        </p:nvSpPr>
        <p:spPr/>
        <p:txBody>
          <a:bodyPr/>
          <a:lstStyle/>
          <a:p>
            <a:fld id="{F0EF1F6A-3E27-492E-B918-CC807DAD0ED2}" type="datetimeFigureOut">
              <a:rPr lang="en-CA" smtClean="0"/>
              <a:t>2022-02-27</a:t>
            </a:fld>
            <a:endParaRPr lang="en-CA" dirty="0"/>
          </a:p>
        </p:txBody>
      </p:sp>
      <p:sp>
        <p:nvSpPr>
          <p:cNvPr id="5" name="Footer Placeholder 4">
            <a:extLst>
              <a:ext uri="{FF2B5EF4-FFF2-40B4-BE49-F238E27FC236}">
                <a16:creationId xmlns:a16="http://schemas.microsoft.com/office/drawing/2014/main" id="{E04571E1-BA5C-497C-B1D4-7312D53432E0}"/>
              </a:ext>
            </a:extLst>
          </p:cNvPr>
          <p:cNvSpPr>
            <a:spLocks noGrp="1"/>
          </p:cNvSpPr>
          <p:nvPr>
            <p:ph type="ftr" sz="quarter" idx="11"/>
          </p:nvPr>
        </p:nvSpPr>
        <p:spPr/>
        <p:txBody>
          <a:bodyPr/>
          <a:lstStyle/>
          <a:p>
            <a:endParaRPr lang="en-CA" dirty="0"/>
          </a:p>
        </p:txBody>
      </p:sp>
      <p:sp>
        <p:nvSpPr>
          <p:cNvPr id="6" name="Slide Number Placeholder 5">
            <a:extLst>
              <a:ext uri="{FF2B5EF4-FFF2-40B4-BE49-F238E27FC236}">
                <a16:creationId xmlns:a16="http://schemas.microsoft.com/office/drawing/2014/main" id="{AAC91CFF-8D3B-4A4E-8E8F-7DB128AD025B}"/>
              </a:ext>
            </a:extLst>
          </p:cNvPr>
          <p:cNvSpPr>
            <a:spLocks noGrp="1"/>
          </p:cNvSpPr>
          <p:nvPr>
            <p:ph type="sldNum" sz="quarter" idx="12"/>
          </p:nvPr>
        </p:nvSpPr>
        <p:spPr/>
        <p:txBody>
          <a:bodyPr/>
          <a:lstStyle/>
          <a:p>
            <a:fld id="{0954EC9E-1737-42F1-A99E-2A8853EA3B84}" type="slidenum">
              <a:rPr lang="en-CA" smtClean="0"/>
              <a:t>‹#›</a:t>
            </a:fld>
            <a:endParaRPr lang="en-CA" dirty="0"/>
          </a:p>
        </p:txBody>
      </p:sp>
    </p:spTree>
    <p:extLst>
      <p:ext uri="{BB962C8B-B14F-4D97-AF65-F5344CB8AC3E}">
        <p14:creationId xmlns:p14="http://schemas.microsoft.com/office/powerpoint/2010/main" val="13887187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11F55-790D-4E28-9868-53F912576E1A}"/>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C3B40906-87B2-4058-9617-BB1C5D75C1CE}"/>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016CCA56-C880-410C-888A-98E8B7FA85A7}"/>
              </a:ext>
            </a:extLst>
          </p:cNvPr>
          <p:cNvSpPr>
            <a:spLocks noGrp="1"/>
          </p:cNvSpPr>
          <p:nvPr>
            <p:ph type="dt" sz="half" idx="10"/>
          </p:nvPr>
        </p:nvSpPr>
        <p:spPr/>
        <p:txBody>
          <a:bodyPr/>
          <a:lstStyle/>
          <a:p>
            <a:fld id="{F0EF1F6A-3E27-492E-B918-CC807DAD0ED2}" type="datetimeFigureOut">
              <a:rPr lang="en-CA" smtClean="0"/>
              <a:t>2022-02-27</a:t>
            </a:fld>
            <a:endParaRPr lang="en-CA" dirty="0"/>
          </a:p>
        </p:txBody>
      </p:sp>
      <p:sp>
        <p:nvSpPr>
          <p:cNvPr id="5" name="Footer Placeholder 4">
            <a:extLst>
              <a:ext uri="{FF2B5EF4-FFF2-40B4-BE49-F238E27FC236}">
                <a16:creationId xmlns:a16="http://schemas.microsoft.com/office/drawing/2014/main" id="{F552D3A5-4949-420A-8EB2-7BA03C7A0C28}"/>
              </a:ext>
            </a:extLst>
          </p:cNvPr>
          <p:cNvSpPr>
            <a:spLocks noGrp="1"/>
          </p:cNvSpPr>
          <p:nvPr>
            <p:ph type="ftr" sz="quarter" idx="11"/>
          </p:nvPr>
        </p:nvSpPr>
        <p:spPr/>
        <p:txBody>
          <a:bodyPr/>
          <a:lstStyle/>
          <a:p>
            <a:endParaRPr lang="en-CA" dirty="0"/>
          </a:p>
        </p:txBody>
      </p:sp>
      <p:sp>
        <p:nvSpPr>
          <p:cNvPr id="6" name="Slide Number Placeholder 5">
            <a:extLst>
              <a:ext uri="{FF2B5EF4-FFF2-40B4-BE49-F238E27FC236}">
                <a16:creationId xmlns:a16="http://schemas.microsoft.com/office/drawing/2014/main" id="{64185737-DAD3-4E34-9C2D-EE3470357D2B}"/>
              </a:ext>
            </a:extLst>
          </p:cNvPr>
          <p:cNvSpPr>
            <a:spLocks noGrp="1"/>
          </p:cNvSpPr>
          <p:nvPr>
            <p:ph type="sldNum" sz="quarter" idx="12"/>
          </p:nvPr>
        </p:nvSpPr>
        <p:spPr/>
        <p:txBody>
          <a:bodyPr/>
          <a:lstStyle/>
          <a:p>
            <a:fld id="{0954EC9E-1737-42F1-A99E-2A8853EA3B84}" type="slidenum">
              <a:rPr lang="en-CA" smtClean="0"/>
              <a:t>‹#›</a:t>
            </a:fld>
            <a:endParaRPr lang="en-CA" dirty="0"/>
          </a:p>
        </p:txBody>
      </p:sp>
    </p:spTree>
    <p:extLst>
      <p:ext uri="{BB962C8B-B14F-4D97-AF65-F5344CB8AC3E}">
        <p14:creationId xmlns:p14="http://schemas.microsoft.com/office/powerpoint/2010/main" val="22847633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C67C98-1B3D-4C5C-ACDD-9D8A6FA4A79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F96D007F-7714-4691-81DC-903AFD3C1D5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0339689-1681-49F7-86B2-FFBE557A1C2F}"/>
              </a:ext>
            </a:extLst>
          </p:cNvPr>
          <p:cNvSpPr>
            <a:spLocks noGrp="1"/>
          </p:cNvSpPr>
          <p:nvPr>
            <p:ph type="dt" sz="half" idx="10"/>
          </p:nvPr>
        </p:nvSpPr>
        <p:spPr/>
        <p:txBody>
          <a:bodyPr/>
          <a:lstStyle/>
          <a:p>
            <a:fld id="{F0EF1F6A-3E27-492E-B918-CC807DAD0ED2}" type="datetimeFigureOut">
              <a:rPr lang="en-CA" smtClean="0"/>
              <a:t>2022-02-27</a:t>
            </a:fld>
            <a:endParaRPr lang="en-CA" dirty="0"/>
          </a:p>
        </p:txBody>
      </p:sp>
      <p:sp>
        <p:nvSpPr>
          <p:cNvPr id="5" name="Footer Placeholder 4">
            <a:extLst>
              <a:ext uri="{FF2B5EF4-FFF2-40B4-BE49-F238E27FC236}">
                <a16:creationId xmlns:a16="http://schemas.microsoft.com/office/drawing/2014/main" id="{F30A7D9B-3546-41BA-BB88-04461F7ED8FA}"/>
              </a:ext>
            </a:extLst>
          </p:cNvPr>
          <p:cNvSpPr>
            <a:spLocks noGrp="1"/>
          </p:cNvSpPr>
          <p:nvPr>
            <p:ph type="ftr" sz="quarter" idx="11"/>
          </p:nvPr>
        </p:nvSpPr>
        <p:spPr/>
        <p:txBody>
          <a:bodyPr/>
          <a:lstStyle/>
          <a:p>
            <a:endParaRPr lang="en-CA" dirty="0"/>
          </a:p>
        </p:txBody>
      </p:sp>
      <p:sp>
        <p:nvSpPr>
          <p:cNvPr id="6" name="Slide Number Placeholder 5">
            <a:extLst>
              <a:ext uri="{FF2B5EF4-FFF2-40B4-BE49-F238E27FC236}">
                <a16:creationId xmlns:a16="http://schemas.microsoft.com/office/drawing/2014/main" id="{D545A005-0183-4B7A-807B-9176CD928C69}"/>
              </a:ext>
            </a:extLst>
          </p:cNvPr>
          <p:cNvSpPr>
            <a:spLocks noGrp="1"/>
          </p:cNvSpPr>
          <p:nvPr>
            <p:ph type="sldNum" sz="quarter" idx="12"/>
          </p:nvPr>
        </p:nvSpPr>
        <p:spPr/>
        <p:txBody>
          <a:bodyPr/>
          <a:lstStyle/>
          <a:p>
            <a:fld id="{0954EC9E-1737-42F1-A99E-2A8853EA3B84}" type="slidenum">
              <a:rPr lang="en-CA" smtClean="0"/>
              <a:t>‹#›</a:t>
            </a:fld>
            <a:endParaRPr lang="en-CA" dirty="0"/>
          </a:p>
        </p:txBody>
      </p:sp>
    </p:spTree>
    <p:extLst>
      <p:ext uri="{BB962C8B-B14F-4D97-AF65-F5344CB8AC3E}">
        <p14:creationId xmlns:p14="http://schemas.microsoft.com/office/powerpoint/2010/main" val="14383676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DA8039-EBF1-45DF-954A-AD83C367B23A}"/>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6C302A72-B3A9-4715-B80B-05E9BD9F9B1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B7E53A07-4288-4FB6-AC10-228F096DBD2D}"/>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804590E2-E2AA-4BC0-AE45-42354C594084}"/>
              </a:ext>
            </a:extLst>
          </p:cNvPr>
          <p:cNvSpPr>
            <a:spLocks noGrp="1"/>
          </p:cNvSpPr>
          <p:nvPr>
            <p:ph type="dt" sz="half" idx="10"/>
          </p:nvPr>
        </p:nvSpPr>
        <p:spPr/>
        <p:txBody>
          <a:bodyPr/>
          <a:lstStyle/>
          <a:p>
            <a:fld id="{F0EF1F6A-3E27-492E-B918-CC807DAD0ED2}" type="datetimeFigureOut">
              <a:rPr lang="en-CA" smtClean="0"/>
              <a:t>2022-02-27</a:t>
            </a:fld>
            <a:endParaRPr lang="en-CA" dirty="0"/>
          </a:p>
        </p:txBody>
      </p:sp>
      <p:sp>
        <p:nvSpPr>
          <p:cNvPr id="6" name="Footer Placeholder 5">
            <a:extLst>
              <a:ext uri="{FF2B5EF4-FFF2-40B4-BE49-F238E27FC236}">
                <a16:creationId xmlns:a16="http://schemas.microsoft.com/office/drawing/2014/main" id="{5D98412C-85C2-4A06-8C65-329AD7FFB1C1}"/>
              </a:ext>
            </a:extLst>
          </p:cNvPr>
          <p:cNvSpPr>
            <a:spLocks noGrp="1"/>
          </p:cNvSpPr>
          <p:nvPr>
            <p:ph type="ftr" sz="quarter" idx="11"/>
          </p:nvPr>
        </p:nvSpPr>
        <p:spPr/>
        <p:txBody>
          <a:bodyPr/>
          <a:lstStyle/>
          <a:p>
            <a:endParaRPr lang="en-CA" dirty="0"/>
          </a:p>
        </p:txBody>
      </p:sp>
      <p:sp>
        <p:nvSpPr>
          <p:cNvPr id="7" name="Slide Number Placeholder 6">
            <a:extLst>
              <a:ext uri="{FF2B5EF4-FFF2-40B4-BE49-F238E27FC236}">
                <a16:creationId xmlns:a16="http://schemas.microsoft.com/office/drawing/2014/main" id="{1D4A1FE2-859B-425B-BC3C-17FC13DA5215}"/>
              </a:ext>
            </a:extLst>
          </p:cNvPr>
          <p:cNvSpPr>
            <a:spLocks noGrp="1"/>
          </p:cNvSpPr>
          <p:nvPr>
            <p:ph type="sldNum" sz="quarter" idx="12"/>
          </p:nvPr>
        </p:nvSpPr>
        <p:spPr/>
        <p:txBody>
          <a:bodyPr/>
          <a:lstStyle/>
          <a:p>
            <a:fld id="{0954EC9E-1737-42F1-A99E-2A8853EA3B84}" type="slidenum">
              <a:rPr lang="en-CA" smtClean="0"/>
              <a:t>‹#›</a:t>
            </a:fld>
            <a:endParaRPr lang="en-CA" dirty="0"/>
          </a:p>
        </p:txBody>
      </p:sp>
    </p:spTree>
    <p:extLst>
      <p:ext uri="{BB962C8B-B14F-4D97-AF65-F5344CB8AC3E}">
        <p14:creationId xmlns:p14="http://schemas.microsoft.com/office/powerpoint/2010/main" val="40743229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45F9AD-D2CC-4508-AC52-176F00EBFEC8}"/>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90BD95B8-F5DD-42C6-9492-423F96D2A1A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A6B8CC0B-A7E5-429D-9571-A397F642CA3C}"/>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7D103064-742B-44E0-BAC8-A51278C15CA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186782B0-BF1D-4542-A1C7-5AB0CCBA13B5}"/>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B564E0D7-B09E-4808-8009-E144C2940BE2}"/>
              </a:ext>
            </a:extLst>
          </p:cNvPr>
          <p:cNvSpPr>
            <a:spLocks noGrp="1"/>
          </p:cNvSpPr>
          <p:nvPr>
            <p:ph type="dt" sz="half" idx="10"/>
          </p:nvPr>
        </p:nvSpPr>
        <p:spPr/>
        <p:txBody>
          <a:bodyPr/>
          <a:lstStyle/>
          <a:p>
            <a:fld id="{F0EF1F6A-3E27-492E-B918-CC807DAD0ED2}" type="datetimeFigureOut">
              <a:rPr lang="en-CA" smtClean="0"/>
              <a:t>2022-02-27</a:t>
            </a:fld>
            <a:endParaRPr lang="en-CA" dirty="0"/>
          </a:p>
        </p:txBody>
      </p:sp>
      <p:sp>
        <p:nvSpPr>
          <p:cNvPr id="8" name="Footer Placeholder 7">
            <a:extLst>
              <a:ext uri="{FF2B5EF4-FFF2-40B4-BE49-F238E27FC236}">
                <a16:creationId xmlns:a16="http://schemas.microsoft.com/office/drawing/2014/main" id="{5D378E8F-7C0C-4ED5-A04F-FE56DF6B25C8}"/>
              </a:ext>
            </a:extLst>
          </p:cNvPr>
          <p:cNvSpPr>
            <a:spLocks noGrp="1"/>
          </p:cNvSpPr>
          <p:nvPr>
            <p:ph type="ftr" sz="quarter" idx="11"/>
          </p:nvPr>
        </p:nvSpPr>
        <p:spPr/>
        <p:txBody>
          <a:bodyPr/>
          <a:lstStyle/>
          <a:p>
            <a:endParaRPr lang="en-CA" dirty="0"/>
          </a:p>
        </p:txBody>
      </p:sp>
      <p:sp>
        <p:nvSpPr>
          <p:cNvPr id="9" name="Slide Number Placeholder 8">
            <a:extLst>
              <a:ext uri="{FF2B5EF4-FFF2-40B4-BE49-F238E27FC236}">
                <a16:creationId xmlns:a16="http://schemas.microsoft.com/office/drawing/2014/main" id="{32CF23AC-0D93-481D-A13F-E264657AF944}"/>
              </a:ext>
            </a:extLst>
          </p:cNvPr>
          <p:cNvSpPr>
            <a:spLocks noGrp="1"/>
          </p:cNvSpPr>
          <p:nvPr>
            <p:ph type="sldNum" sz="quarter" idx="12"/>
          </p:nvPr>
        </p:nvSpPr>
        <p:spPr/>
        <p:txBody>
          <a:bodyPr/>
          <a:lstStyle/>
          <a:p>
            <a:fld id="{0954EC9E-1737-42F1-A99E-2A8853EA3B84}" type="slidenum">
              <a:rPr lang="en-CA" smtClean="0"/>
              <a:t>‹#›</a:t>
            </a:fld>
            <a:endParaRPr lang="en-CA" dirty="0"/>
          </a:p>
        </p:txBody>
      </p:sp>
    </p:spTree>
    <p:extLst>
      <p:ext uri="{BB962C8B-B14F-4D97-AF65-F5344CB8AC3E}">
        <p14:creationId xmlns:p14="http://schemas.microsoft.com/office/powerpoint/2010/main" val="20031995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935204-EA91-4A42-83E1-A1E6BA3BC652}"/>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1436AFAE-37F8-4ABA-947E-D84986B5356E}"/>
              </a:ext>
            </a:extLst>
          </p:cNvPr>
          <p:cNvSpPr>
            <a:spLocks noGrp="1"/>
          </p:cNvSpPr>
          <p:nvPr>
            <p:ph type="dt" sz="half" idx="10"/>
          </p:nvPr>
        </p:nvSpPr>
        <p:spPr/>
        <p:txBody>
          <a:bodyPr/>
          <a:lstStyle/>
          <a:p>
            <a:fld id="{F0EF1F6A-3E27-492E-B918-CC807DAD0ED2}" type="datetimeFigureOut">
              <a:rPr lang="en-CA" smtClean="0"/>
              <a:t>2022-02-27</a:t>
            </a:fld>
            <a:endParaRPr lang="en-CA" dirty="0"/>
          </a:p>
        </p:txBody>
      </p:sp>
      <p:sp>
        <p:nvSpPr>
          <p:cNvPr id="4" name="Footer Placeholder 3">
            <a:extLst>
              <a:ext uri="{FF2B5EF4-FFF2-40B4-BE49-F238E27FC236}">
                <a16:creationId xmlns:a16="http://schemas.microsoft.com/office/drawing/2014/main" id="{FD161204-0657-430F-9401-0AE2EB1FEABB}"/>
              </a:ext>
            </a:extLst>
          </p:cNvPr>
          <p:cNvSpPr>
            <a:spLocks noGrp="1"/>
          </p:cNvSpPr>
          <p:nvPr>
            <p:ph type="ftr" sz="quarter" idx="11"/>
          </p:nvPr>
        </p:nvSpPr>
        <p:spPr/>
        <p:txBody>
          <a:bodyPr/>
          <a:lstStyle/>
          <a:p>
            <a:endParaRPr lang="en-CA" dirty="0"/>
          </a:p>
        </p:txBody>
      </p:sp>
      <p:sp>
        <p:nvSpPr>
          <p:cNvPr id="5" name="Slide Number Placeholder 4">
            <a:extLst>
              <a:ext uri="{FF2B5EF4-FFF2-40B4-BE49-F238E27FC236}">
                <a16:creationId xmlns:a16="http://schemas.microsoft.com/office/drawing/2014/main" id="{047DD938-AF33-41A1-AC4C-5069F811B650}"/>
              </a:ext>
            </a:extLst>
          </p:cNvPr>
          <p:cNvSpPr>
            <a:spLocks noGrp="1"/>
          </p:cNvSpPr>
          <p:nvPr>
            <p:ph type="sldNum" sz="quarter" idx="12"/>
          </p:nvPr>
        </p:nvSpPr>
        <p:spPr/>
        <p:txBody>
          <a:bodyPr/>
          <a:lstStyle/>
          <a:p>
            <a:fld id="{0954EC9E-1737-42F1-A99E-2A8853EA3B84}" type="slidenum">
              <a:rPr lang="en-CA" smtClean="0"/>
              <a:t>‹#›</a:t>
            </a:fld>
            <a:endParaRPr lang="en-CA" dirty="0"/>
          </a:p>
        </p:txBody>
      </p:sp>
    </p:spTree>
    <p:extLst>
      <p:ext uri="{BB962C8B-B14F-4D97-AF65-F5344CB8AC3E}">
        <p14:creationId xmlns:p14="http://schemas.microsoft.com/office/powerpoint/2010/main" val="22757532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7EC0901-5513-4266-89AA-0CA6ECF46904}"/>
              </a:ext>
            </a:extLst>
          </p:cNvPr>
          <p:cNvSpPr>
            <a:spLocks noGrp="1"/>
          </p:cNvSpPr>
          <p:nvPr>
            <p:ph type="dt" sz="half" idx="10"/>
          </p:nvPr>
        </p:nvSpPr>
        <p:spPr/>
        <p:txBody>
          <a:bodyPr/>
          <a:lstStyle/>
          <a:p>
            <a:fld id="{F0EF1F6A-3E27-492E-B918-CC807DAD0ED2}" type="datetimeFigureOut">
              <a:rPr lang="en-CA" smtClean="0"/>
              <a:t>2022-02-27</a:t>
            </a:fld>
            <a:endParaRPr lang="en-CA" dirty="0"/>
          </a:p>
        </p:txBody>
      </p:sp>
      <p:sp>
        <p:nvSpPr>
          <p:cNvPr id="3" name="Footer Placeholder 2">
            <a:extLst>
              <a:ext uri="{FF2B5EF4-FFF2-40B4-BE49-F238E27FC236}">
                <a16:creationId xmlns:a16="http://schemas.microsoft.com/office/drawing/2014/main" id="{755D94B0-05D2-447D-89D3-8E493889888B}"/>
              </a:ext>
            </a:extLst>
          </p:cNvPr>
          <p:cNvSpPr>
            <a:spLocks noGrp="1"/>
          </p:cNvSpPr>
          <p:nvPr>
            <p:ph type="ftr" sz="quarter" idx="11"/>
          </p:nvPr>
        </p:nvSpPr>
        <p:spPr/>
        <p:txBody>
          <a:bodyPr/>
          <a:lstStyle/>
          <a:p>
            <a:endParaRPr lang="en-CA" dirty="0"/>
          </a:p>
        </p:txBody>
      </p:sp>
      <p:sp>
        <p:nvSpPr>
          <p:cNvPr id="4" name="Slide Number Placeholder 3">
            <a:extLst>
              <a:ext uri="{FF2B5EF4-FFF2-40B4-BE49-F238E27FC236}">
                <a16:creationId xmlns:a16="http://schemas.microsoft.com/office/drawing/2014/main" id="{20601D94-32C7-4B82-8F84-025F53CA74D3}"/>
              </a:ext>
            </a:extLst>
          </p:cNvPr>
          <p:cNvSpPr>
            <a:spLocks noGrp="1"/>
          </p:cNvSpPr>
          <p:nvPr>
            <p:ph type="sldNum" sz="quarter" idx="12"/>
          </p:nvPr>
        </p:nvSpPr>
        <p:spPr/>
        <p:txBody>
          <a:bodyPr/>
          <a:lstStyle/>
          <a:p>
            <a:fld id="{0954EC9E-1737-42F1-A99E-2A8853EA3B84}" type="slidenum">
              <a:rPr lang="en-CA" smtClean="0"/>
              <a:t>‹#›</a:t>
            </a:fld>
            <a:endParaRPr lang="en-CA" dirty="0"/>
          </a:p>
        </p:txBody>
      </p:sp>
    </p:spTree>
    <p:extLst>
      <p:ext uri="{BB962C8B-B14F-4D97-AF65-F5344CB8AC3E}">
        <p14:creationId xmlns:p14="http://schemas.microsoft.com/office/powerpoint/2010/main" val="12491317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2A9705-D059-4677-A97C-31A02CC4E37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6AD8ADD1-B9B1-4A2D-840B-73ACC75D67F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0E6A3BAB-76F6-411F-B118-0899233F11B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E8CB92B-3653-45E3-998C-64F7C4077064}"/>
              </a:ext>
            </a:extLst>
          </p:cNvPr>
          <p:cNvSpPr>
            <a:spLocks noGrp="1"/>
          </p:cNvSpPr>
          <p:nvPr>
            <p:ph type="dt" sz="half" idx="10"/>
          </p:nvPr>
        </p:nvSpPr>
        <p:spPr/>
        <p:txBody>
          <a:bodyPr/>
          <a:lstStyle/>
          <a:p>
            <a:fld id="{F0EF1F6A-3E27-492E-B918-CC807DAD0ED2}" type="datetimeFigureOut">
              <a:rPr lang="en-CA" smtClean="0"/>
              <a:t>2022-02-27</a:t>
            </a:fld>
            <a:endParaRPr lang="en-CA" dirty="0"/>
          </a:p>
        </p:txBody>
      </p:sp>
      <p:sp>
        <p:nvSpPr>
          <p:cNvPr id="6" name="Footer Placeholder 5">
            <a:extLst>
              <a:ext uri="{FF2B5EF4-FFF2-40B4-BE49-F238E27FC236}">
                <a16:creationId xmlns:a16="http://schemas.microsoft.com/office/drawing/2014/main" id="{E1089D1F-5C63-4388-A392-AF76276DFA4F}"/>
              </a:ext>
            </a:extLst>
          </p:cNvPr>
          <p:cNvSpPr>
            <a:spLocks noGrp="1"/>
          </p:cNvSpPr>
          <p:nvPr>
            <p:ph type="ftr" sz="quarter" idx="11"/>
          </p:nvPr>
        </p:nvSpPr>
        <p:spPr/>
        <p:txBody>
          <a:bodyPr/>
          <a:lstStyle/>
          <a:p>
            <a:endParaRPr lang="en-CA" dirty="0"/>
          </a:p>
        </p:txBody>
      </p:sp>
      <p:sp>
        <p:nvSpPr>
          <p:cNvPr id="7" name="Slide Number Placeholder 6">
            <a:extLst>
              <a:ext uri="{FF2B5EF4-FFF2-40B4-BE49-F238E27FC236}">
                <a16:creationId xmlns:a16="http://schemas.microsoft.com/office/drawing/2014/main" id="{439171E8-8971-4D54-A260-4AD6EAFCBD2C}"/>
              </a:ext>
            </a:extLst>
          </p:cNvPr>
          <p:cNvSpPr>
            <a:spLocks noGrp="1"/>
          </p:cNvSpPr>
          <p:nvPr>
            <p:ph type="sldNum" sz="quarter" idx="12"/>
          </p:nvPr>
        </p:nvSpPr>
        <p:spPr/>
        <p:txBody>
          <a:bodyPr/>
          <a:lstStyle/>
          <a:p>
            <a:fld id="{0954EC9E-1737-42F1-A99E-2A8853EA3B84}" type="slidenum">
              <a:rPr lang="en-CA" smtClean="0"/>
              <a:t>‹#›</a:t>
            </a:fld>
            <a:endParaRPr lang="en-CA" dirty="0"/>
          </a:p>
        </p:txBody>
      </p:sp>
    </p:spTree>
    <p:extLst>
      <p:ext uri="{BB962C8B-B14F-4D97-AF65-F5344CB8AC3E}">
        <p14:creationId xmlns:p14="http://schemas.microsoft.com/office/powerpoint/2010/main" val="18611986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445AAE-63B6-4935-BC88-13CAE6F8E93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4D199B50-8978-450C-86E6-0DA991BECCE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dirty="0"/>
          </a:p>
        </p:txBody>
      </p:sp>
      <p:sp>
        <p:nvSpPr>
          <p:cNvPr id="4" name="Text Placeholder 3">
            <a:extLst>
              <a:ext uri="{FF2B5EF4-FFF2-40B4-BE49-F238E27FC236}">
                <a16:creationId xmlns:a16="http://schemas.microsoft.com/office/drawing/2014/main" id="{D94E2C26-D1CC-4A53-8952-2BFE3DA913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55743FF-5E53-4CE0-B82B-E5B70023F1C4}"/>
              </a:ext>
            </a:extLst>
          </p:cNvPr>
          <p:cNvSpPr>
            <a:spLocks noGrp="1"/>
          </p:cNvSpPr>
          <p:nvPr>
            <p:ph type="dt" sz="half" idx="10"/>
          </p:nvPr>
        </p:nvSpPr>
        <p:spPr/>
        <p:txBody>
          <a:bodyPr/>
          <a:lstStyle/>
          <a:p>
            <a:fld id="{F0EF1F6A-3E27-492E-B918-CC807DAD0ED2}" type="datetimeFigureOut">
              <a:rPr lang="en-CA" smtClean="0"/>
              <a:t>2022-02-27</a:t>
            </a:fld>
            <a:endParaRPr lang="en-CA" dirty="0"/>
          </a:p>
        </p:txBody>
      </p:sp>
      <p:sp>
        <p:nvSpPr>
          <p:cNvPr id="6" name="Footer Placeholder 5">
            <a:extLst>
              <a:ext uri="{FF2B5EF4-FFF2-40B4-BE49-F238E27FC236}">
                <a16:creationId xmlns:a16="http://schemas.microsoft.com/office/drawing/2014/main" id="{8837003C-F06A-480A-B340-54DB6DD8C7EF}"/>
              </a:ext>
            </a:extLst>
          </p:cNvPr>
          <p:cNvSpPr>
            <a:spLocks noGrp="1"/>
          </p:cNvSpPr>
          <p:nvPr>
            <p:ph type="ftr" sz="quarter" idx="11"/>
          </p:nvPr>
        </p:nvSpPr>
        <p:spPr/>
        <p:txBody>
          <a:bodyPr/>
          <a:lstStyle/>
          <a:p>
            <a:endParaRPr lang="en-CA" dirty="0"/>
          </a:p>
        </p:txBody>
      </p:sp>
      <p:sp>
        <p:nvSpPr>
          <p:cNvPr id="7" name="Slide Number Placeholder 6">
            <a:extLst>
              <a:ext uri="{FF2B5EF4-FFF2-40B4-BE49-F238E27FC236}">
                <a16:creationId xmlns:a16="http://schemas.microsoft.com/office/drawing/2014/main" id="{3384751A-6DE4-45BE-9886-673970BA7955}"/>
              </a:ext>
            </a:extLst>
          </p:cNvPr>
          <p:cNvSpPr>
            <a:spLocks noGrp="1"/>
          </p:cNvSpPr>
          <p:nvPr>
            <p:ph type="sldNum" sz="quarter" idx="12"/>
          </p:nvPr>
        </p:nvSpPr>
        <p:spPr/>
        <p:txBody>
          <a:bodyPr/>
          <a:lstStyle/>
          <a:p>
            <a:fld id="{0954EC9E-1737-42F1-A99E-2A8853EA3B84}" type="slidenum">
              <a:rPr lang="en-CA" smtClean="0"/>
              <a:t>‹#›</a:t>
            </a:fld>
            <a:endParaRPr lang="en-CA" dirty="0"/>
          </a:p>
        </p:txBody>
      </p:sp>
    </p:spTree>
    <p:extLst>
      <p:ext uri="{BB962C8B-B14F-4D97-AF65-F5344CB8AC3E}">
        <p14:creationId xmlns:p14="http://schemas.microsoft.com/office/powerpoint/2010/main" val="42711643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33544B0-EB81-4EE9-9019-D2802AB7CA9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F2DA733D-FE55-4E72-ACEC-F0508562BF0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79217529-14F5-4F51-8936-8A04B719C5B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0EF1F6A-3E27-492E-B918-CC807DAD0ED2}" type="datetimeFigureOut">
              <a:rPr lang="en-CA" smtClean="0"/>
              <a:t>2022-02-27</a:t>
            </a:fld>
            <a:endParaRPr lang="en-CA" dirty="0"/>
          </a:p>
        </p:txBody>
      </p:sp>
      <p:sp>
        <p:nvSpPr>
          <p:cNvPr id="5" name="Footer Placeholder 4">
            <a:extLst>
              <a:ext uri="{FF2B5EF4-FFF2-40B4-BE49-F238E27FC236}">
                <a16:creationId xmlns:a16="http://schemas.microsoft.com/office/drawing/2014/main" id="{E4D5497F-2C86-4625-B69A-4AECDD47B62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dirty="0"/>
          </a:p>
        </p:txBody>
      </p:sp>
      <p:sp>
        <p:nvSpPr>
          <p:cNvPr id="6" name="Slide Number Placeholder 5">
            <a:extLst>
              <a:ext uri="{FF2B5EF4-FFF2-40B4-BE49-F238E27FC236}">
                <a16:creationId xmlns:a16="http://schemas.microsoft.com/office/drawing/2014/main" id="{F3A87D89-E352-4586-9C89-5F7D0821BC0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954EC9E-1737-42F1-A99E-2A8853EA3B84}" type="slidenum">
              <a:rPr lang="en-CA" smtClean="0"/>
              <a:t>‹#›</a:t>
            </a:fld>
            <a:endParaRPr lang="en-CA" dirty="0"/>
          </a:p>
        </p:txBody>
      </p:sp>
    </p:spTree>
    <p:extLst>
      <p:ext uri="{BB962C8B-B14F-4D97-AF65-F5344CB8AC3E}">
        <p14:creationId xmlns:p14="http://schemas.microsoft.com/office/powerpoint/2010/main" val="24505629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mailto:Emami.Babak@gmail.com" TargetMode="Externa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82A8451-E19A-4A97-8771-94080DD2CB41}"/>
              </a:ext>
            </a:extLst>
          </p:cNvPr>
          <p:cNvPicPr>
            <a:picLocks noChangeAspect="1"/>
          </p:cNvPicPr>
          <p:nvPr/>
        </p:nvPicPr>
        <p:blipFill rotWithShape="1">
          <a:blip r:embed="rId3">
            <a:extLst>
              <a:ext uri="{28A0092B-C50C-407E-A947-70E740481C1C}">
                <a14:useLocalDpi xmlns:a14="http://schemas.microsoft.com/office/drawing/2010/main" val="0"/>
              </a:ext>
            </a:extLst>
          </a:blip>
          <a:srcRect r="2114" b="-1"/>
          <a:stretch/>
        </p:blipFill>
        <p:spPr>
          <a:xfrm>
            <a:off x="0" y="0"/>
            <a:ext cx="10655455" cy="6857990"/>
          </a:xfrm>
          <a:custGeom>
            <a:avLst/>
            <a:gdLst>
              <a:gd name="connsiteX0" fmla="*/ 8526285 w 10655455"/>
              <a:gd name="connsiteY0" fmla="*/ 6283111 h 6858000"/>
              <a:gd name="connsiteX1" fmla="*/ 10157124 w 10655455"/>
              <a:gd name="connsiteY1" fmla="*/ 6283111 h 6858000"/>
              <a:gd name="connsiteX2" fmla="*/ 10407209 w 10655455"/>
              <a:gd name="connsiteY2" fmla="*/ 6430504 h 6858000"/>
              <a:gd name="connsiteX3" fmla="*/ 10606716 w 10655455"/>
              <a:gd name="connsiteY3" fmla="*/ 6774068 h 6858000"/>
              <a:gd name="connsiteX4" fmla="*/ 10655455 w 10655455"/>
              <a:gd name="connsiteY4" fmla="*/ 6858000 h 6858000"/>
              <a:gd name="connsiteX5" fmla="*/ 8025501 w 10655455"/>
              <a:gd name="connsiteY5" fmla="*/ 6858000 h 6858000"/>
              <a:gd name="connsiteX6" fmla="*/ 8129453 w 10655455"/>
              <a:gd name="connsiteY6" fmla="*/ 6678214 h 6858000"/>
              <a:gd name="connsiteX7" fmla="*/ 8272677 w 10655455"/>
              <a:gd name="connsiteY7" fmla="*/ 6430504 h 6858000"/>
              <a:gd name="connsiteX8" fmla="*/ 8526285 w 10655455"/>
              <a:gd name="connsiteY8" fmla="*/ 6283111 h 6858000"/>
              <a:gd name="connsiteX9" fmla="*/ 8508611 w 10655455"/>
              <a:gd name="connsiteY9" fmla="*/ 4776272 h 6858000"/>
              <a:gd name="connsiteX10" fmla="*/ 9153763 w 10655455"/>
              <a:gd name="connsiteY10" fmla="*/ 4776272 h 6858000"/>
              <a:gd name="connsiteX11" fmla="*/ 9252696 w 10655455"/>
              <a:gd name="connsiteY11" fmla="*/ 4834580 h 6858000"/>
              <a:gd name="connsiteX12" fmla="*/ 9575969 w 10655455"/>
              <a:gd name="connsiteY12" fmla="*/ 5391278 h 6858000"/>
              <a:gd name="connsiteX13" fmla="*/ 9575969 w 10655455"/>
              <a:gd name="connsiteY13" fmla="*/ 5505116 h 6858000"/>
              <a:gd name="connsiteX14" fmla="*/ 9252696 w 10655455"/>
              <a:gd name="connsiteY14" fmla="*/ 6061815 h 6858000"/>
              <a:gd name="connsiteX15" fmla="*/ 9153763 w 10655455"/>
              <a:gd name="connsiteY15" fmla="*/ 6120122 h 6858000"/>
              <a:gd name="connsiteX16" fmla="*/ 8508611 w 10655455"/>
              <a:gd name="connsiteY16" fmla="*/ 6120122 h 6858000"/>
              <a:gd name="connsiteX17" fmla="*/ 8408284 w 10655455"/>
              <a:gd name="connsiteY17" fmla="*/ 6061815 h 6858000"/>
              <a:gd name="connsiteX18" fmla="*/ 8086404 w 10655455"/>
              <a:gd name="connsiteY18" fmla="*/ 5505116 h 6858000"/>
              <a:gd name="connsiteX19" fmla="*/ 8086404 w 10655455"/>
              <a:gd name="connsiteY19" fmla="*/ 5391278 h 6858000"/>
              <a:gd name="connsiteX20" fmla="*/ 8408284 w 10655455"/>
              <a:gd name="connsiteY20" fmla="*/ 4834580 h 6858000"/>
              <a:gd name="connsiteX21" fmla="*/ 8508611 w 10655455"/>
              <a:gd name="connsiteY21" fmla="*/ 4776272 h 6858000"/>
              <a:gd name="connsiteX22" fmla="*/ 8438383 w 10655455"/>
              <a:gd name="connsiteY22" fmla="*/ 4182594 h 6858000"/>
              <a:gd name="connsiteX23" fmla="*/ 8671249 w 10655455"/>
              <a:gd name="connsiteY23" fmla="*/ 4182594 h 6858000"/>
              <a:gd name="connsiteX24" fmla="*/ 8706958 w 10655455"/>
              <a:gd name="connsiteY24" fmla="*/ 4203640 h 6858000"/>
              <a:gd name="connsiteX25" fmla="*/ 8823642 w 10655455"/>
              <a:gd name="connsiteY25" fmla="*/ 4404579 h 6858000"/>
              <a:gd name="connsiteX26" fmla="*/ 8823642 w 10655455"/>
              <a:gd name="connsiteY26" fmla="*/ 4445668 h 6858000"/>
              <a:gd name="connsiteX27" fmla="*/ 8706958 w 10655455"/>
              <a:gd name="connsiteY27" fmla="*/ 4646606 h 6858000"/>
              <a:gd name="connsiteX28" fmla="*/ 8671249 w 10655455"/>
              <a:gd name="connsiteY28" fmla="*/ 4667652 h 6858000"/>
              <a:gd name="connsiteX29" fmla="*/ 8438383 w 10655455"/>
              <a:gd name="connsiteY29" fmla="*/ 4667652 h 6858000"/>
              <a:gd name="connsiteX30" fmla="*/ 8402170 w 10655455"/>
              <a:gd name="connsiteY30" fmla="*/ 4646606 h 6858000"/>
              <a:gd name="connsiteX31" fmla="*/ 8285989 w 10655455"/>
              <a:gd name="connsiteY31" fmla="*/ 4445668 h 6858000"/>
              <a:gd name="connsiteX32" fmla="*/ 8285989 w 10655455"/>
              <a:gd name="connsiteY32" fmla="*/ 4404579 h 6858000"/>
              <a:gd name="connsiteX33" fmla="*/ 8402170 w 10655455"/>
              <a:gd name="connsiteY33" fmla="*/ 4203640 h 6858000"/>
              <a:gd name="connsiteX34" fmla="*/ 8438383 w 10655455"/>
              <a:gd name="connsiteY34" fmla="*/ 4182594 h 6858000"/>
              <a:gd name="connsiteX35" fmla="*/ 7678681 w 10655455"/>
              <a:gd name="connsiteY35" fmla="*/ 3459104 h 6858000"/>
              <a:gd name="connsiteX36" fmla="*/ 8119685 w 10655455"/>
              <a:gd name="connsiteY36" fmla="*/ 3459104 h 6858000"/>
              <a:gd name="connsiteX37" fmla="*/ 8187313 w 10655455"/>
              <a:gd name="connsiteY37" fmla="*/ 3498961 h 6858000"/>
              <a:gd name="connsiteX38" fmla="*/ 8408292 w 10655455"/>
              <a:gd name="connsiteY38" fmla="*/ 3879501 h 6858000"/>
              <a:gd name="connsiteX39" fmla="*/ 8408292 w 10655455"/>
              <a:gd name="connsiteY39" fmla="*/ 3957318 h 6858000"/>
              <a:gd name="connsiteX40" fmla="*/ 8187313 w 10655455"/>
              <a:gd name="connsiteY40" fmla="*/ 4337857 h 6858000"/>
              <a:gd name="connsiteX41" fmla="*/ 8119685 w 10655455"/>
              <a:gd name="connsiteY41" fmla="*/ 4377714 h 6858000"/>
              <a:gd name="connsiteX42" fmla="*/ 7678681 w 10655455"/>
              <a:gd name="connsiteY42" fmla="*/ 4377714 h 6858000"/>
              <a:gd name="connsiteX43" fmla="*/ 7610101 w 10655455"/>
              <a:gd name="connsiteY43" fmla="*/ 4337857 h 6858000"/>
              <a:gd name="connsiteX44" fmla="*/ 7390076 w 10655455"/>
              <a:gd name="connsiteY44" fmla="*/ 3957318 h 6858000"/>
              <a:gd name="connsiteX45" fmla="*/ 7390076 w 10655455"/>
              <a:gd name="connsiteY45" fmla="*/ 3879501 h 6858000"/>
              <a:gd name="connsiteX46" fmla="*/ 7610101 w 10655455"/>
              <a:gd name="connsiteY46" fmla="*/ 3498961 h 6858000"/>
              <a:gd name="connsiteX47" fmla="*/ 7678681 w 10655455"/>
              <a:gd name="connsiteY47" fmla="*/ 3459104 h 6858000"/>
              <a:gd name="connsiteX48" fmla="*/ 9108816 w 10655455"/>
              <a:gd name="connsiteY48" fmla="*/ 2082751 h 6858000"/>
              <a:gd name="connsiteX49" fmla="*/ 9876937 w 10655455"/>
              <a:gd name="connsiteY49" fmla="*/ 2082751 h 6858000"/>
              <a:gd name="connsiteX50" fmla="*/ 9994727 w 10655455"/>
              <a:gd name="connsiteY50" fmla="*/ 2152172 h 6858000"/>
              <a:gd name="connsiteX51" fmla="*/ 10379617 w 10655455"/>
              <a:gd name="connsiteY51" fmla="*/ 2814978 h 6858000"/>
              <a:gd name="connsiteX52" fmla="*/ 10379617 w 10655455"/>
              <a:gd name="connsiteY52" fmla="*/ 2950515 h 6858000"/>
              <a:gd name="connsiteX53" fmla="*/ 9994727 w 10655455"/>
              <a:gd name="connsiteY53" fmla="*/ 3613321 h 6858000"/>
              <a:gd name="connsiteX54" fmla="*/ 9876937 w 10655455"/>
              <a:gd name="connsiteY54" fmla="*/ 3682742 h 6858000"/>
              <a:gd name="connsiteX55" fmla="*/ 9108816 w 10655455"/>
              <a:gd name="connsiteY55" fmla="*/ 3682742 h 6858000"/>
              <a:gd name="connsiteX56" fmla="*/ 8989367 w 10655455"/>
              <a:gd name="connsiteY56" fmla="*/ 3613321 h 6858000"/>
              <a:gd name="connsiteX57" fmla="*/ 8606137 w 10655455"/>
              <a:gd name="connsiteY57" fmla="*/ 2950515 h 6858000"/>
              <a:gd name="connsiteX58" fmla="*/ 8606137 w 10655455"/>
              <a:gd name="connsiteY58" fmla="*/ 2814978 h 6858000"/>
              <a:gd name="connsiteX59" fmla="*/ 8989367 w 10655455"/>
              <a:gd name="connsiteY59" fmla="*/ 2152172 h 6858000"/>
              <a:gd name="connsiteX60" fmla="*/ 9108816 w 10655455"/>
              <a:gd name="connsiteY60" fmla="*/ 2082751 h 6858000"/>
              <a:gd name="connsiteX61" fmla="*/ 1321854 w 10655455"/>
              <a:gd name="connsiteY61" fmla="*/ 2071857 h 6858000"/>
              <a:gd name="connsiteX62" fmla="*/ 5365317 w 10655455"/>
              <a:gd name="connsiteY62" fmla="*/ 2071857 h 6858000"/>
              <a:gd name="connsiteX63" fmla="*/ 5985373 w 10655455"/>
              <a:gd name="connsiteY63" fmla="*/ 2437296 h 6858000"/>
              <a:gd name="connsiteX64" fmla="*/ 8011470 w 10655455"/>
              <a:gd name="connsiteY64" fmla="*/ 5926372 h 6858000"/>
              <a:gd name="connsiteX65" fmla="*/ 8011470 w 10655455"/>
              <a:gd name="connsiteY65" fmla="*/ 6639850 h 6858000"/>
              <a:gd name="connsiteX66" fmla="*/ 7904625 w 10655455"/>
              <a:gd name="connsiteY66" fmla="*/ 6823844 h 6858000"/>
              <a:gd name="connsiteX67" fmla="*/ 7884791 w 10655455"/>
              <a:gd name="connsiteY67" fmla="*/ 6858000 h 6858000"/>
              <a:gd name="connsiteX68" fmla="*/ 0 w 10655455"/>
              <a:gd name="connsiteY68" fmla="*/ 6858000 h 6858000"/>
              <a:gd name="connsiteX69" fmla="*/ 0 w 10655455"/>
              <a:gd name="connsiteY69" fmla="*/ 3635967 h 6858000"/>
              <a:gd name="connsiteX70" fmla="*/ 27177 w 10655455"/>
              <a:gd name="connsiteY70" fmla="*/ 3588964 h 6858000"/>
              <a:gd name="connsiteX71" fmla="*/ 693065 w 10655455"/>
              <a:gd name="connsiteY71" fmla="*/ 2437296 h 6858000"/>
              <a:gd name="connsiteX72" fmla="*/ 1321854 w 10655455"/>
              <a:gd name="connsiteY72" fmla="*/ 2071857 h 6858000"/>
              <a:gd name="connsiteX73" fmla="*/ 6786399 w 10655455"/>
              <a:gd name="connsiteY73" fmla="*/ 753840 h 6858000"/>
              <a:gd name="connsiteX74" fmla="*/ 8025968 w 10655455"/>
              <a:gd name="connsiteY74" fmla="*/ 753840 h 6858000"/>
              <a:gd name="connsiteX75" fmla="*/ 8216053 w 10655455"/>
              <a:gd name="connsiteY75" fmla="*/ 865869 h 6858000"/>
              <a:gd name="connsiteX76" fmla="*/ 8837177 w 10655455"/>
              <a:gd name="connsiteY76" fmla="*/ 1935484 h 6858000"/>
              <a:gd name="connsiteX77" fmla="*/ 8837177 w 10655455"/>
              <a:gd name="connsiteY77" fmla="*/ 2154207 h 6858000"/>
              <a:gd name="connsiteX78" fmla="*/ 8216053 w 10655455"/>
              <a:gd name="connsiteY78" fmla="*/ 3223823 h 6858000"/>
              <a:gd name="connsiteX79" fmla="*/ 8025968 w 10655455"/>
              <a:gd name="connsiteY79" fmla="*/ 3335852 h 6858000"/>
              <a:gd name="connsiteX80" fmla="*/ 6786399 w 10655455"/>
              <a:gd name="connsiteY80" fmla="*/ 3335852 h 6858000"/>
              <a:gd name="connsiteX81" fmla="*/ 6593637 w 10655455"/>
              <a:gd name="connsiteY81" fmla="*/ 3223823 h 6858000"/>
              <a:gd name="connsiteX82" fmla="*/ 5975192 w 10655455"/>
              <a:gd name="connsiteY82" fmla="*/ 2154207 h 6858000"/>
              <a:gd name="connsiteX83" fmla="*/ 5975192 w 10655455"/>
              <a:gd name="connsiteY83" fmla="*/ 1935484 h 6858000"/>
              <a:gd name="connsiteX84" fmla="*/ 6593637 w 10655455"/>
              <a:gd name="connsiteY84" fmla="*/ 865869 h 6858000"/>
              <a:gd name="connsiteX85" fmla="*/ 6786399 w 10655455"/>
              <a:gd name="connsiteY85" fmla="*/ 753840 h 6858000"/>
              <a:gd name="connsiteX86" fmla="*/ 0 w 10655455"/>
              <a:gd name="connsiteY86" fmla="*/ 0 h 6858000"/>
              <a:gd name="connsiteX87" fmla="*/ 6966294 w 10655455"/>
              <a:gd name="connsiteY87" fmla="*/ 0 h 6858000"/>
              <a:gd name="connsiteX88" fmla="*/ 6852387 w 10655455"/>
              <a:gd name="connsiteY88" fmla="*/ 196155 h 6858000"/>
              <a:gd name="connsiteX89" fmla="*/ 6043322 w 10655455"/>
              <a:gd name="connsiteY89" fmla="*/ 1589421 h 6858000"/>
              <a:gd name="connsiteX90" fmla="*/ 5423265 w 10655455"/>
              <a:gd name="connsiteY90" fmla="*/ 1954861 h 6858000"/>
              <a:gd name="connsiteX91" fmla="*/ 1379802 w 10655455"/>
              <a:gd name="connsiteY91" fmla="*/ 1954861 h 6858000"/>
              <a:gd name="connsiteX92" fmla="*/ 751013 w 10655455"/>
              <a:gd name="connsiteY92" fmla="*/ 1589421 h 6858000"/>
              <a:gd name="connsiteX93" fmla="*/ 1951 w 10655455"/>
              <a:gd name="connsiteY93" fmla="*/ 293901 h 6858000"/>
              <a:gd name="connsiteX94" fmla="*/ 0 w 10655455"/>
              <a:gd name="connsiteY94" fmla="*/ 29052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10655455" h="6858000">
                <a:moveTo>
                  <a:pt x="8526285" y="6283111"/>
                </a:moveTo>
                <a:cubicBezTo>
                  <a:pt x="8526285" y="6283111"/>
                  <a:pt x="8526285" y="6283111"/>
                  <a:pt x="10157124" y="6283111"/>
                </a:cubicBezTo>
                <a:cubicBezTo>
                  <a:pt x="10259271" y="6283111"/>
                  <a:pt x="10357896" y="6339261"/>
                  <a:pt x="10407209" y="6430504"/>
                </a:cubicBezTo>
                <a:cubicBezTo>
                  <a:pt x="10407209" y="6430504"/>
                  <a:pt x="10407209" y="6430504"/>
                  <a:pt x="10606716" y="6774068"/>
                </a:cubicBezTo>
                <a:lnTo>
                  <a:pt x="10655455" y="6858000"/>
                </a:lnTo>
                <a:lnTo>
                  <a:pt x="8025501" y="6858000"/>
                </a:lnTo>
                <a:lnTo>
                  <a:pt x="8129453" y="6678214"/>
                </a:lnTo>
                <a:cubicBezTo>
                  <a:pt x="8174148" y="6600912"/>
                  <a:pt x="8221824" y="6518457"/>
                  <a:pt x="8272677" y="6430504"/>
                </a:cubicBezTo>
                <a:cubicBezTo>
                  <a:pt x="8325512" y="6339261"/>
                  <a:pt x="8420615" y="6283111"/>
                  <a:pt x="8526285" y="6283111"/>
                </a:cubicBezTo>
                <a:close/>
                <a:moveTo>
                  <a:pt x="8508611" y="4776272"/>
                </a:moveTo>
                <a:cubicBezTo>
                  <a:pt x="8508611" y="4776272"/>
                  <a:pt x="8508611" y="4776272"/>
                  <a:pt x="9153763" y="4776272"/>
                </a:cubicBezTo>
                <a:cubicBezTo>
                  <a:pt x="9194173" y="4776272"/>
                  <a:pt x="9233188" y="4798484"/>
                  <a:pt x="9252696" y="4834580"/>
                </a:cubicBezTo>
                <a:cubicBezTo>
                  <a:pt x="9252696" y="4834580"/>
                  <a:pt x="9252696" y="4834580"/>
                  <a:pt x="9575969" y="5391278"/>
                </a:cubicBezTo>
                <a:cubicBezTo>
                  <a:pt x="9596871" y="5425985"/>
                  <a:pt x="9596871" y="5470409"/>
                  <a:pt x="9575969" y="5505116"/>
                </a:cubicBezTo>
                <a:cubicBezTo>
                  <a:pt x="9575969" y="5505116"/>
                  <a:pt x="9575969" y="5505116"/>
                  <a:pt x="9252696" y="6061815"/>
                </a:cubicBezTo>
                <a:cubicBezTo>
                  <a:pt x="9233188" y="6097909"/>
                  <a:pt x="9194173" y="6120122"/>
                  <a:pt x="9153763" y="6120122"/>
                </a:cubicBezTo>
                <a:cubicBezTo>
                  <a:pt x="9153763" y="6120122"/>
                  <a:pt x="9153763" y="6120122"/>
                  <a:pt x="8508611" y="6120122"/>
                </a:cubicBezTo>
                <a:cubicBezTo>
                  <a:pt x="8466808" y="6120122"/>
                  <a:pt x="8429186" y="6097909"/>
                  <a:pt x="8408284" y="6061815"/>
                </a:cubicBezTo>
                <a:cubicBezTo>
                  <a:pt x="8408284" y="6061815"/>
                  <a:pt x="8408284" y="6061815"/>
                  <a:pt x="8086404" y="5505116"/>
                </a:cubicBezTo>
                <a:cubicBezTo>
                  <a:pt x="8065503" y="5470409"/>
                  <a:pt x="8065503" y="5425985"/>
                  <a:pt x="8086404" y="5391278"/>
                </a:cubicBezTo>
                <a:cubicBezTo>
                  <a:pt x="8086404" y="5391278"/>
                  <a:pt x="8086404" y="5391278"/>
                  <a:pt x="8408284" y="4834580"/>
                </a:cubicBezTo>
                <a:cubicBezTo>
                  <a:pt x="8429186" y="4798484"/>
                  <a:pt x="8466808" y="4776272"/>
                  <a:pt x="8508611" y="4776272"/>
                </a:cubicBezTo>
                <a:close/>
                <a:moveTo>
                  <a:pt x="8438383" y="4182594"/>
                </a:moveTo>
                <a:cubicBezTo>
                  <a:pt x="8438383" y="4182594"/>
                  <a:pt x="8438383" y="4182594"/>
                  <a:pt x="8671249" y="4182594"/>
                </a:cubicBezTo>
                <a:cubicBezTo>
                  <a:pt x="8685834" y="4182594"/>
                  <a:pt x="8699916" y="4190612"/>
                  <a:pt x="8706958" y="4203640"/>
                </a:cubicBezTo>
                <a:cubicBezTo>
                  <a:pt x="8706958" y="4203640"/>
                  <a:pt x="8706958" y="4203640"/>
                  <a:pt x="8823642" y="4404579"/>
                </a:cubicBezTo>
                <a:cubicBezTo>
                  <a:pt x="8831187" y="4417106"/>
                  <a:pt x="8831187" y="4433141"/>
                  <a:pt x="8823642" y="4445668"/>
                </a:cubicBezTo>
                <a:cubicBezTo>
                  <a:pt x="8823642" y="4445668"/>
                  <a:pt x="8823642" y="4445668"/>
                  <a:pt x="8706958" y="4646606"/>
                </a:cubicBezTo>
                <a:cubicBezTo>
                  <a:pt x="8699916" y="4659635"/>
                  <a:pt x="8685834" y="4667652"/>
                  <a:pt x="8671249" y="4667652"/>
                </a:cubicBezTo>
                <a:cubicBezTo>
                  <a:pt x="8671249" y="4667652"/>
                  <a:pt x="8671249" y="4667652"/>
                  <a:pt x="8438383" y="4667652"/>
                </a:cubicBezTo>
                <a:cubicBezTo>
                  <a:pt x="8423295" y="4667652"/>
                  <a:pt x="8409715" y="4659635"/>
                  <a:pt x="8402170" y="4646606"/>
                </a:cubicBezTo>
                <a:cubicBezTo>
                  <a:pt x="8402170" y="4646606"/>
                  <a:pt x="8402170" y="4646606"/>
                  <a:pt x="8285989" y="4445668"/>
                </a:cubicBezTo>
                <a:cubicBezTo>
                  <a:pt x="8278445" y="4433141"/>
                  <a:pt x="8278445" y="4417106"/>
                  <a:pt x="8285989" y="4404579"/>
                </a:cubicBezTo>
                <a:cubicBezTo>
                  <a:pt x="8285989" y="4404579"/>
                  <a:pt x="8285989" y="4404579"/>
                  <a:pt x="8402170" y="4203640"/>
                </a:cubicBezTo>
                <a:cubicBezTo>
                  <a:pt x="8409715" y="4190612"/>
                  <a:pt x="8423295" y="4182594"/>
                  <a:pt x="8438383" y="4182594"/>
                </a:cubicBezTo>
                <a:close/>
                <a:moveTo>
                  <a:pt x="7678681" y="3459104"/>
                </a:moveTo>
                <a:cubicBezTo>
                  <a:pt x="7678681" y="3459104"/>
                  <a:pt x="7678681" y="3459104"/>
                  <a:pt x="8119685" y="3459104"/>
                </a:cubicBezTo>
                <a:cubicBezTo>
                  <a:pt x="8147308" y="3459104"/>
                  <a:pt x="8173978" y="3474287"/>
                  <a:pt x="8187313" y="3498961"/>
                </a:cubicBezTo>
                <a:cubicBezTo>
                  <a:pt x="8187313" y="3498961"/>
                  <a:pt x="8187313" y="3498961"/>
                  <a:pt x="8408292" y="3879501"/>
                </a:cubicBezTo>
                <a:cubicBezTo>
                  <a:pt x="8422579" y="3903225"/>
                  <a:pt x="8422579" y="3933593"/>
                  <a:pt x="8408292" y="3957318"/>
                </a:cubicBezTo>
                <a:cubicBezTo>
                  <a:pt x="8408292" y="3957318"/>
                  <a:pt x="8408292" y="3957318"/>
                  <a:pt x="8187313" y="4337857"/>
                </a:cubicBezTo>
                <a:cubicBezTo>
                  <a:pt x="8173978" y="4362531"/>
                  <a:pt x="8147308" y="4377714"/>
                  <a:pt x="8119685" y="4377714"/>
                </a:cubicBezTo>
                <a:cubicBezTo>
                  <a:pt x="8119685" y="4377714"/>
                  <a:pt x="8119685" y="4377714"/>
                  <a:pt x="7678681" y="4377714"/>
                </a:cubicBezTo>
                <a:cubicBezTo>
                  <a:pt x="7650106" y="4377714"/>
                  <a:pt x="7624388" y="4362531"/>
                  <a:pt x="7610101" y="4337857"/>
                </a:cubicBezTo>
                <a:cubicBezTo>
                  <a:pt x="7610101" y="4337857"/>
                  <a:pt x="7610101" y="4337857"/>
                  <a:pt x="7390076" y="3957318"/>
                </a:cubicBezTo>
                <a:cubicBezTo>
                  <a:pt x="7375787" y="3933593"/>
                  <a:pt x="7375787" y="3903225"/>
                  <a:pt x="7390076" y="3879501"/>
                </a:cubicBezTo>
                <a:cubicBezTo>
                  <a:pt x="7390076" y="3879501"/>
                  <a:pt x="7390076" y="3879501"/>
                  <a:pt x="7610101" y="3498961"/>
                </a:cubicBezTo>
                <a:cubicBezTo>
                  <a:pt x="7624388" y="3474287"/>
                  <a:pt x="7650106" y="3459104"/>
                  <a:pt x="7678681" y="3459104"/>
                </a:cubicBezTo>
                <a:close/>
                <a:moveTo>
                  <a:pt x="9108816" y="2082751"/>
                </a:moveTo>
                <a:cubicBezTo>
                  <a:pt x="9108816" y="2082751"/>
                  <a:pt x="9108816" y="2082751"/>
                  <a:pt x="9876937" y="2082751"/>
                </a:cubicBezTo>
                <a:cubicBezTo>
                  <a:pt x="9925048" y="2082751"/>
                  <a:pt x="9971500" y="2109197"/>
                  <a:pt x="9994727" y="2152172"/>
                </a:cubicBezTo>
                <a:cubicBezTo>
                  <a:pt x="9994727" y="2152172"/>
                  <a:pt x="9994727" y="2152172"/>
                  <a:pt x="10379617" y="2814978"/>
                </a:cubicBezTo>
                <a:cubicBezTo>
                  <a:pt x="10404502" y="2856301"/>
                  <a:pt x="10404502" y="2909193"/>
                  <a:pt x="10379617" y="2950515"/>
                </a:cubicBezTo>
                <a:cubicBezTo>
                  <a:pt x="10379617" y="2950515"/>
                  <a:pt x="10379617" y="2950515"/>
                  <a:pt x="9994727" y="3613321"/>
                </a:cubicBezTo>
                <a:cubicBezTo>
                  <a:pt x="9971500" y="3656296"/>
                  <a:pt x="9925048" y="3682742"/>
                  <a:pt x="9876937" y="3682742"/>
                </a:cubicBezTo>
                <a:cubicBezTo>
                  <a:pt x="9876937" y="3682742"/>
                  <a:pt x="9876937" y="3682742"/>
                  <a:pt x="9108816" y="3682742"/>
                </a:cubicBezTo>
                <a:cubicBezTo>
                  <a:pt x="9059045" y="3682742"/>
                  <a:pt x="9014252" y="3656296"/>
                  <a:pt x="8989367" y="3613321"/>
                </a:cubicBezTo>
                <a:cubicBezTo>
                  <a:pt x="8989367" y="3613321"/>
                  <a:pt x="8989367" y="3613321"/>
                  <a:pt x="8606137" y="2950515"/>
                </a:cubicBezTo>
                <a:cubicBezTo>
                  <a:pt x="8581251" y="2909193"/>
                  <a:pt x="8581251" y="2856301"/>
                  <a:pt x="8606137" y="2814978"/>
                </a:cubicBezTo>
                <a:cubicBezTo>
                  <a:pt x="8606137" y="2814978"/>
                  <a:pt x="8606137" y="2814978"/>
                  <a:pt x="8989367" y="2152172"/>
                </a:cubicBezTo>
                <a:cubicBezTo>
                  <a:pt x="9014252" y="2109197"/>
                  <a:pt x="9059045" y="2082751"/>
                  <a:pt x="9108816" y="2082751"/>
                </a:cubicBezTo>
                <a:close/>
                <a:moveTo>
                  <a:pt x="1321854" y="2071857"/>
                </a:moveTo>
                <a:cubicBezTo>
                  <a:pt x="1321854" y="2071857"/>
                  <a:pt x="1321854" y="2071857"/>
                  <a:pt x="5365317" y="2071857"/>
                </a:cubicBezTo>
                <a:cubicBezTo>
                  <a:pt x="5618580" y="2071857"/>
                  <a:pt x="5863108" y="2211072"/>
                  <a:pt x="5985373" y="2437296"/>
                </a:cubicBezTo>
                <a:cubicBezTo>
                  <a:pt x="5985373" y="2437296"/>
                  <a:pt x="5985373" y="2437296"/>
                  <a:pt x="8011470" y="5926372"/>
                </a:cubicBezTo>
                <a:cubicBezTo>
                  <a:pt x="8142468" y="6143896"/>
                  <a:pt x="8142468" y="6422327"/>
                  <a:pt x="8011470" y="6639850"/>
                </a:cubicBezTo>
                <a:cubicBezTo>
                  <a:pt x="8011470" y="6639850"/>
                  <a:pt x="8011470" y="6639850"/>
                  <a:pt x="7904625" y="6823844"/>
                </a:cubicBezTo>
                <a:lnTo>
                  <a:pt x="7884791" y="6858000"/>
                </a:lnTo>
                <a:lnTo>
                  <a:pt x="0" y="6858000"/>
                </a:lnTo>
                <a:lnTo>
                  <a:pt x="0" y="3635967"/>
                </a:lnTo>
                <a:lnTo>
                  <a:pt x="27177" y="3588964"/>
                </a:lnTo>
                <a:cubicBezTo>
                  <a:pt x="220245" y="3255048"/>
                  <a:pt x="440895" y="2873431"/>
                  <a:pt x="693065" y="2437296"/>
                </a:cubicBezTo>
                <a:cubicBezTo>
                  <a:pt x="824063" y="2211072"/>
                  <a:pt x="1059859" y="2071857"/>
                  <a:pt x="1321854" y="2071857"/>
                </a:cubicBezTo>
                <a:close/>
                <a:moveTo>
                  <a:pt x="6786399" y="753840"/>
                </a:moveTo>
                <a:cubicBezTo>
                  <a:pt x="6786399" y="753840"/>
                  <a:pt x="6786399" y="753840"/>
                  <a:pt x="8025968" y="753840"/>
                </a:cubicBezTo>
                <a:cubicBezTo>
                  <a:pt x="8103608" y="753840"/>
                  <a:pt x="8178571" y="796518"/>
                  <a:pt x="8216053" y="865869"/>
                </a:cubicBezTo>
                <a:cubicBezTo>
                  <a:pt x="8216053" y="865869"/>
                  <a:pt x="8216053" y="865869"/>
                  <a:pt x="8837177" y="1935484"/>
                </a:cubicBezTo>
                <a:cubicBezTo>
                  <a:pt x="8877335" y="2002169"/>
                  <a:pt x="8877335" y="2087523"/>
                  <a:pt x="8837177" y="2154207"/>
                </a:cubicBezTo>
                <a:cubicBezTo>
                  <a:pt x="8837177" y="2154207"/>
                  <a:pt x="8837177" y="2154207"/>
                  <a:pt x="8216053" y="3223823"/>
                </a:cubicBezTo>
                <a:cubicBezTo>
                  <a:pt x="8178571" y="3293174"/>
                  <a:pt x="8103608" y="3335852"/>
                  <a:pt x="8025968" y="3335852"/>
                </a:cubicBezTo>
                <a:cubicBezTo>
                  <a:pt x="8025968" y="3335852"/>
                  <a:pt x="8025968" y="3335852"/>
                  <a:pt x="6786399" y="3335852"/>
                </a:cubicBezTo>
                <a:cubicBezTo>
                  <a:pt x="6706082" y="3335852"/>
                  <a:pt x="6633796" y="3293174"/>
                  <a:pt x="6593637" y="3223823"/>
                </a:cubicBezTo>
                <a:cubicBezTo>
                  <a:pt x="6593637" y="3223823"/>
                  <a:pt x="6593637" y="3223823"/>
                  <a:pt x="5975192" y="2154207"/>
                </a:cubicBezTo>
                <a:cubicBezTo>
                  <a:pt x="5935033" y="2087523"/>
                  <a:pt x="5935033" y="2002169"/>
                  <a:pt x="5975192" y="1935484"/>
                </a:cubicBezTo>
                <a:cubicBezTo>
                  <a:pt x="5975192" y="1935484"/>
                  <a:pt x="5975192" y="1935484"/>
                  <a:pt x="6593637" y="865869"/>
                </a:cubicBezTo>
                <a:cubicBezTo>
                  <a:pt x="6633796" y="796518"/>
                  <a:pt x="6706082" y="753840"/>
                  <a:pt x="6786399" y="753840"/>
                </a:cubicBezTo>
                <a:close/>
                <a:moveTo>
                  <a:pt x="0" y="0"/>
                </a:moveTo>
                <a:lnTo>
                  <a:pt x="6966294" y="0"/>
                </a:lnTo>
                <a:lnTo>
                  <a:pt x="6852387" y="196155"/>
                </a:lnTo>
                <a:cubicBezTo>
                  <a:pt x="6627011" y="584267"/>
                  <a:pt x="6359899" y="1044253"/>
                  <a:pt x="6043322" y="1589421"/>
                </a:cubicBezTo>
                <a:cubicBezTo>
                  <a:pt x="5921057" y="1815646"/>
                  <a:pt x="5676528" y="1954861"/>
                  <a:pt x="5423265" y="1954861"/>
                </a:cubicBezTo>
                <a:cubicBezTo>
                  <a:pt x="5423265" y="1954861"/>
                  <a:pt x="5423265" y="1954861"/>
                  <a:pt x="1379802" y="1954861"/>
                </a:cubicBezTo>
                <a:cubicBezTo>
                  <a:pt x="1117807" y="1954861"/>
                  <a:pt x="882012" y="1815646"/>
                  <a:pt x="751013" y="1589421"/>
                </a:cubicBezTo>
                <a:cubicBezTo>
                  <a:pt x="751013" y="1589421"/>
                  <a:pt x="751013" y="1589421"/>
                  <a:pt x="1951" y="293901"/>
                </a:cubicBezTo>
                <a:lnTo>
                  <a:pt x="0" y="290527"/>
                </a:lnTo>
                <a:close/>
              </a:path>
            </a:pathLst>
          </a:custGeom>
        </p:spPr>
      </p:pic>
      <p:sp>
        <p:nvSpPr>
          <p:cNvPr id="6" name="TextBox 5">
            <a:extLst>
              <a:ext uri="{FF2B5EF4-FFF2-40B4-BE49-F238E27FC236}">
                <a16:creationId xmlns:a16="http://schemas.microsoft.com/office/drawing/2014/main" id="{FA943CFA-7202-47B2-A4D8-072C8CC7A731}"/>
              </a:ext>
            </a:extLst>
          </p:cNvPr>
          <p:cNvSpPr txBox="1"/>
          <p:nvPr/>
        </p:nvSpPr>
        <p:spPr>
          <a:xfrm>
            <a:off x="404949" y="5982789"/>
            <a:ext cx="2635337" cy="923330"/>
          </a:xfrm>
          <a:prstGeom prst="rect">
            <a:avLst/>
          </a:prstGeom>
          <a:noFill/>
        </p:spPr>
        <p:txBody>
          <a:bodyPr wrap="none" rtlCol="0">
            <a:spAutoFit/>
          </a:bodyPr>
          <a:lstStyle/>
          <a:p>
            <a:r>
              <a:rPr lang="en-CA" dirty="0"/>
              <a:t>Babak Emami, </a:t>
            </a:r>
          </a:p>
          <a:p>
            <a:r>
              <a:rPr lang="en-CA" dirty="0">
                <a:hlinkClick r:id="rId4"/>
              </a:rPr>
              <a:t>Emami.Babak@gmail.com</a:t>
            </a:r>
            <a:endParaRPr lang="en-CA" dirty="0"/>
          </a:p>
          <a:p>
            <a:r>
              <a:rPr lang="en-CA" dirty="0"/>
              <a:t>647-326-6199</a:t>
            </a:r>
          </a:p>
        </p:txBody>
      </p:sp>
    </p:spTree>
    <p:extLst>
      <p:ext uri="{BB962C8B-B14F-4D97-AF65-F5344CB8AC3E}">
        <p14:creationId xmlns:p14="http://schemas.microsoft.com/office/powerpoint/2010/main" val="37477888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9427AF5F-9A0E-42B7-A252-FD64C9885F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C6B8005-5DAD-446C-A3D4-83DC5EFDE190}"/>
              </a:ext>
            </a:extLst>
          </p:cNvPr>
          <p:cNvSpPr>
            <a:spLocks noGrp="1"/>
          </p:cNvSpPr>
          <p:nvPr>
            <p:ph type="title"/>
          </p:nvPr>
        </p:nvSpPr>
        <p:spPr>
          <a:xfrm>
            <a:off x="838200" y="365125"/>
            <a:ext cx="10515600" cy="1306443"/>
          </a:xfrm>
        </p:spPr>
        <p:txBody>
          <a:bodyPr>
            <a:normAutofit/>
          </a:bodyPr>
          <a:lstStyle/>
          <a:p>
            <a:pPr>
              <a:spcAft>
                <a:spcPts val="0"/>
              </a:spcAft>
            </a:pPr>
            <a:r>
              <a:rPr lang="en-US" sz="4000" b="1" dirty="0">
                <a:effectLst/>
                <a:latin typeface="+mn-lt"/>
                <a:ea typeface="Times New Roman" panose="02020603050405020304" pitchFamily="18" charset="0"/>
              </a:rPr>
              <a:t>T-distributed Stochastic Neighborhood </a:t>
            </a:r>
            <a:r>
              <a:rPr lang="en-US" sz="4000" b="1" dirty="0">
                <a:latin typeface="+mn-lt"/>
                <a:ea typeface="Times New Roman" panose="02020603050405020304" pitchFamily="18" charset="0"/>
              </a:rPr>
              <a:t>E</a:t>
            </a:r>
            <a:r>
              <a:rPr lang="en-US" sz="4000" b="1" dirty="0">
                <a:effectLst/>
                <a:latin typeface="+mn-lt"/>
                <a:ea typeface="Times New Roman" panose="02020603050405020304" pitchFamily="18" charset="0"/>
              </a:rPr>
              <a:t>mbedding (t-SNE)Problem Formulation</a:t>
            </a:r>
          </a:p>
        </p:txBody>
      </p:sp>
      <p:sp>
        <p:nvSpPr>
          <p:cNvPr id="3" name="Content Placeholder 2">
            <a:extLst>
              <a:ext uri="{FF2B5EF4-FFF2-40B4-BE49-F238E27FC236}">
                <a16:creationId xmlns:a16="http://schemas.microsoft.com/office/drawing/2014/main" id="{2859F449-13B8-4E6E-B4D3-E8C96DD6B784}"/>
              </a:ext>
            </a:extLst>
          </p:cNvPr>
          <p:cNvSpPr>
            <a:spLocks noGrp="1"/>
          </p:cNvSpPr>
          <p:nvPr>
            <p:ph idx="1"/>
          </p:nvPr>
        </p:nvSpPr>
        <p:spPr>
          <a:xfrm>
            <a:off x="457200" y="2189410"/>
            <a:ext cx="4571874" cy="4303465"/>
          </a:xfrm>
        </p:spPr>
        <p:txBody>
          <a:bodyPr>
            <a:normAutofit/>
          </a:bodyPr>
          <a:lstStyle/>
          <a:p>
            <a:pPr algn="justLow"/>
            <a:r>
              <a:rPr lang="en-US" sz="1400" dirty="0"/>
              <a:t>t-SNE is also an unsupervised non-linear dimensionality reduction and data visualization technique. The math behind t-SNE is quite complex but the idea is simple. It embeds the points from a higher dimension to a lower dimension trying to preserve the neighborhood of that point.</a:t>
            </a:r>
          </a:p>
          <a:p>
            <a:pPr algn="justLow"/>
            <a:r>
              <a:rPr lang="en-US" sz="1400" b="1" dirty="0"/>
              <a:t>t-distribution</a:t>
            </a:r>
          </a:p>
          <a:p>
            <a:pPr lvl="1" algn="justLow"/>
            <a:r>
              <a:rPr lang="en-US" sz="1400" dirty="0"/>
              <a:t>The t distribution is a probability distribution scores that is similar to the normal distribution except it has heavier “tails” than the normal distribution </a:t>
            </a:r>
          </a:p>
          <a:p>
            <a:pPr algn="justLow"/>
            <a:r>
              <a:rPr lang="en-US" sz="1400" dirty="0"/>
              <a:t>Unlike PCA it tries to preserve the Local structure of data by minimizing the </a:t>
            </a:r>
            <a:r>
              <a:rPr lang="en-US" sz="1400" dirty="0" err="1"/>
              <a:t>Kullback</a:t>
            </a:r>
            <a:r>
              <a:rPr lang="en-US" sz="1400" dirty="0"/>
              <a:t>–</a:t>
            </a:r>
            <a:r>
              <a:rPr lang="en-US" sz="1400" dirty="0" err="1"/>
              <a:t>Leibler</a:t>
            </a:r>
            <a:r>
              <a:rPr lang="en-US" sz="1400" dirty="0"/>
              <a:t> divergence (KL divergence) between the two distributions with respect to the locations of the points in the map. This technique finds application in computer security research, music analysis, cancer research, bioinformatics, and biomedical signal processing</a:t>
            </a:r>
            <a:r>
              <a:rPr lang="en-US" sz="1300" dirty="0"/>
              <a:t>.</a:t>
            </a:r>
          </a:p>
        </p:txBody>
      </p:sp>
      <p:pic>
        <p:nvPicPr>
          <p:cNvPr id="8" name="Picture 7" descr="Chart, scatter chart&#10;&#10;Description automatically generated">
            <a:extLst>
              <a:ext uri="{FF2B5EF4-FFF2-40B4-BE49-F238E27FC236}">
                <a16:creationId xmlns:a16="http://schemas.microsoft.com/office/drawing/2014/main" id="{18C8DF38-8618-41A9-A04D-1815C921932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88406" y="1525927"/>
            <a:ext cx="6184457" cy="4902857"/>
          </a:xfrm>
          <a:prstGeom prst="rect">
            <a:avLst/>
          </a:prstGeom>
        </p:spPr>
      </p:pic>
    </p:spTree>
    <p:extLst>
      <p:ext uri="{BB962C8B-B14F-4D97-AF65-F5344CB8AC3E}">
        <p14:creationId xmlns:p14="http://schemas.microsoft.com/office/powerpoint/2010/main" val="6731463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7" name="Freeform: Shape 16">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C6B8005-5DAD-446C-A3D4-83DC5EFDE190}"/>
              </a:ext>
            </a:extLst>
          </p:cNvPr>
          <p:cNvSpPr>
            <a:spLocks noGrp="1"/>
          </p:cNvSpPr>
          <p:nvPr>
            <p:ph type="title"/>
          </p:nvPr>
        </p:nvSpPr>
        <p:spPr>
          <a:xfrm>
            <a:off x="686834" y="1153572"/>
            <a:ext cx="3200400" cy="4461163"/>
          </a:xfrm>
        </p:spPr>
        <p:txBody>
          <a:bodyPr>
            <a:normAutofit/>
          </a:bodyPr>
          <a:lstStyle/>
          <a:p>
            <a:pPr>
              <a:spcAft>
                <a:spcPts val="0"/>
              </a:spcAft>
            </a:pPr>
            <a:r>
              <a:rPr lang="en-US" sz="4000" b="1" dirty="0">
                <a:solidFill>
                  <a:srgbClr val="FFFFFF"/>
                </a:solidFill>
                <a:effectLst/>
                <a:latin typeface="+mn-lt"/>
                <a:ea typeface="Times New Roman" panose="02020603050405020304" pitchFamily="18" charset="0"/>
              </a:rPr>
              <a:t>Table of Difference between PCA and t-SNE</a:t>
            </a:r>
            <a:endParaRPr lang="en-CA" sz="4000" dirty="0">
              <a:solidFill>
                <a:srgbClr val="FFFFFF"/>
              </a:solidFill>
              <a:effectLst/>
              <a:latin typeface="+mn-lt"/>
              <a:ea typeface="Times New Roman" panose="02020603050405020304" pitchFamily="18" charset="0"/>
            </a:endParaRPr>
          </a:p>
        </p:txBody>
      </p:sp>
      <p:sp>
        <p:nvSpPr>
          <p:cNvPr id="19" name="Arc 18">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aphicFrame>
        <p:nvGraphicFramePr>
          <p:cNvPr id="7" name="Content Placeholder 6">
            <a:extLst>
              <a:ext uri="{FF2B5EF4-FFF2-40B4-BE49-F238E27FC236}">
                <a16:creationId xmlns:a16="http://schemas.microsoft.com/office/drawing/2014/main" id="{A098D160-DA41-4C68-80CD-897F2A3BC008}"/>
              </a:ext>
            </a:extLst>
          </p:cNvPr>
          <p:cNvGraphicFramePr>
            <a:graphicFrameLocks noGrp="1"/>
          </p:cNvGraphicFramePr>
          <p:nvPr>
            <p:ph idx="1"/>
            <p:extLst>
              <p:ext uri="{D42A27DB-BD31-4B8C-83A1-F6EECF244321}">
                <p14:modId xmlns:p14="http://schemas.microsoft.com/office/powerpoint/2010/main" val="2013925897"/>
              </p:ext>
            </p:extLst>
          </p:nvPr>
        </p:nvGraphicFramePr>
        <p:xfrm>
          <a:off x="4419600" y="981008"/>
          <a:ext cx="6667499" cy="5265667"/>
        </p:xfrm>
        <a:graphic>
          <a:graphicData uri="http://schemas.openxmlformats.org/drawingml/2006/table">
            <a:tbl>
              <a:tblPr/>
              <a:tblGrid>
                <a:gridCol w="500845">
                  <a:extLst>
                    <a:ext uri="{9D8B030D-6E8A-4147-A177-3AD203B41FA5}">
                      <a16:colId xmlns:a16="http://schemas.microsoft.com/office/drawing/2014/main" val="2308298137"/>
                    </a:ext>
                  </a:extLst>
                </a:gridCol>
                <a:gridCol w="2926813">
                  <a:extLst>
                    <a:ext uri="{9D8B030D-6E8A-4147-A177-3AD203B41FA5}">
                      <a16:colId xmlns:a16="http://schemas.microsoft.com/office/drawing/2014/main" val="1803240086"/>
                    </a:ext>
                  </a:extLst>
                </a:gridCol>
                <a:gridCol w="3239841">
                  <a:extLst>
                    <a:ext uri="{9D8B030D-6E8A-4147-A177-3AD203B41FA5}">
                      <a16:colId xmlns:a16="http://schemas.microsoft.com/office/drawing/2014/main" val="3056136763"/>
                    </a:ext>
                  </a:extLst>
                </a:gridCol>
              </a:tblGrid>
              <a:tr h="571155">
                <a:tc>
                  <a:txBody>
                    <a:bodyPr/>
                    <a:lstStyle/>
                    <a:p>
                      <a:pPr algn="l" fontAlgn="ctr"/>
                      <a:r>
                        <a:rPr lang="en-CA" sz="1400" b="0" i="0" u="none" strike="noStrike" dirty="0">
                          <a:solidFill>
                            <a:srgbClr val="000000"/>
                          </a:solidFill>
                          <a:effectLst/>
                          <a:latin typeface="Times New Roman" panose="02020603050405020304" pitchFamily="18" charset="0"/>
                        </a:rPr>
                        <a:t> </a:t>
                      </a:r>
                    </a:p>
                  </a:txBody>
                  <a:tcPr marR="7620" marT="7620" marB="0" anchor="ctr">
                    <a:lnL w="12700" cap="flat" cmpd="sng" algn="ctr">
                      <a:solidFill>
                        <a:srgbClr val="5FB962"/>
                      </a:solidFill>
                      <a:prstDash val="solid"/>
                      <a:round/>
                      <a:headEnd type="none" w="med" len="med"/>
                      <a:tailEnd type="none" w="med" len="med"/>
                    </a:lnL>
                    <a:lnR w="12700" cap="flat" cmpd="sng" algn="ctr">
                      <a:solidFill>
                        <a:srgbClr val="5FB962"/>
                      </a:solidFill>
                      <a:prstDash val="solid"/>
                      <a:round/>
                      <a:headEnd type="none" w="med" len="med"/>
                      <a:tailEnd type="none" w="med" len="med"/>
                    </a:lnR>
                    <a:lnT w="12700" cap="flat" cmpd="sng" algn="ctr">
                      <a:solidFill>
                        <a:srgbClr val="5FB962"/>
                      </a:solidFill>
                      <a:prstDash val="solid"/>
                      <a:round/>
                      <a:headEnd type="none" w="med" len="med"/>
                      <a:tailEnd type="none" w="med" len="med"/>
                    </a:lnT>
                    <a:lnB w="12700" cap="flat" cmpd="sng" algn="ctr">
                      <a:solidFill>
                        <a:srgbClr val="5FB962"/>
                      </a:solidFill>
                      <a:prstDash val="solid"/>
                      <a:round/>
                      <a:headEnd type="none" w="med" len="med"/>
                      <a:tailEnd type="none" w="med" len="med"/>
                    </a:lnB>
                    <a:solidFill>
                      <a:schemeClr val="accent2"/>
                    </a:solidFill>
                  </a:tcPr>
                </a:tc>
                <a:tc>
                  <a:txBody>
                    <a:bodyPr/>
                    <a:lstStyle/>
                    <a:p>
                      <a:pPr algn="l" fontAlgn="ctr"/>
                      <a:r>
                        <a:rPr lang="en-CA" sz="1400" b="0" i="0" u="none" strike="noStrike">
                          <a:solidFill>
                            <a:srgbClr val="000000"/>
                          </a:solidFill>
                          <a:effectLst/>
                          <a:latin typeface="Times New Roman" panose="02020603050405020304" pitchFamily="18" charset="0"/>
                        </a:rPr>
                        <a:t>PCA</a:t>
                      </a:r>
                    </a:p>
                  </a:txBody>
                  <a:tcPr marR="7620" marT="7620" marB="0" anchor="ctr">
                    <a:lnL w="12700" cap="flat" cmpd="sng" algn="ctr">
                      <a:solidFill>
                        <a:srgbClr val="5FB962"/>
                      </a:solidFill>
                      <a:prstDash val="solid"/>
                      <a:round/>
                      <a:headEnd type="none" w="med" len="med"/>
                      <a:tailEnd type="none" w="med" len="med"/>
                    </a:lnL>
                    <a:lnR w="12700" cap="flat" cmpd="sng" algn="ctr">
                      <a:solidFill>
                        <a:srgbClr val="5FB962"/>
                      </a:solidFill>
                      <a:prstDash val="solid"/>
                      <a:round/>
                      <a:headEnd type="none" w="med" len="med"/>
                      <a:tailEnd type="none" w="med" len="med"/>
                    </a:lnR>
                    <a:lnT w="12700" cap="flat" cmpd="sng" algn="ctr">
                      <a:solidFill>
                        <a:srgbClr val="5FB962"/>
                      </a:solidFill>
                      <a:prstDash val="solid"/>
                      <a:round/>
                      <a:headEnd type="none" w="med" len="med"/>
                      <a:tailEnd type="none" w="med" len="med"/>
                    </a:lnT>
                    <a:lnB w="12700" cap="flat" cmpd="sng" algn="ctr">
                      <a:solidFill>
                        <a:srgbClr val="5FB962"/>
                      </a:solidFill>
                      <a:prstDash val="solid"/>
                      <a:round/>
                      <a:headEnd type="none" w="med" len="med"/>
                      <a:tailEnd type="none" w="med" len="med"/>
                    </a:lnB>
                    <a:solidFill>
                      <a:schemeClr val="accent2"/>
                    </a:solidFill>
                  </a:tcPr>
                </a:tc>
                <a:tc>
                  <a:txBody>
                    <a:bodyPr/>
                    <a:lstStyle/>
                    <a:p>
                      <a:pPr algn="l" fontAlgn="ctr"/>
                      <a:r>
                        <a:rPr lang="en-CA" sz="1400" b="0" i="0" u="none" strike="noStrike" dirty="0">
                          <a:solidFill>
                            <a:srgbClr val="000000"/>
                          </a:solidFill>
                          <a:effectLst/>
                          <a:latin typeface="Times New Roman" panose="02020603050405020304" pitchFamily="18" charset="0"/>
                        </a:rPr>
                        <a:t>t-SNE</a:t>
                      </a:r>
                    </a:p>
                  </a:txBody>
                  <a:tcPr marR="7620" marT="7620" marB="0" anchor="ctr">
                    <a:lnL w="12700" cap="flat" cmpd="sng" algn="ctr">
                      <a:solidFill>
                        <a:srgbClr val="5FB962"/>
                      </a:solidFill>
                      <a:prstDash val="solid"/>
                      <a:round/>
                      <a:headEnd type="none" w="med" len="med"/>
                      <a:tailEnd type="none" w="med" len="med"/>
                    </a:lnL>
                    <a:lnR w="12700" cap="flat" cmpd="sng" algn="ctr">
                      <a:solidFill>
                        <a:srgbClr val="5FB962"/>
                      </a:solidFill>
                      <a:prstDash val="solid"/>
                      <a:round/>
                      <a:headEnd type="none" w="med" len="med"/>
                      <a:tailEnd type="none" w="med" len="med"/>
                    </a:lnR>
                    <a:lnT w="12700" cap="flat" cmpd="sng" algn="ctr">
                      <a:solidFill>
                        <a:srgbClr val="5FB962"/>
                      </a:solidFill>
                      <a:prstDash val="solid"/>
                      <a:round/>
                      <a:headEnd type="none" w="med" len="med"/>
                      <a:tailEnd type="none" w="med" len="med"/>
                    </a:lnT>
                    <a:lnB w="12700" cap="flat" cmpd="sng" algn="ctr">
                      <a:solidFill>
                        <a:srgbClr val="5FB962"/>
                      </a:solidFill>
                      <a:prstDash val="solid"/>
                      <a:round/>
                      <a:headEnd type="none" w="med" len="med"/>
                      <a:tailEnd type="none" w="med" len="med"/>
                    </a:lnB>
                    <a:solidFill>
                      <a:schemeClr val="accent2"/>
                    </a:solidFill>
                  </a:tcPr>
                </a:tc>
                <a:extLst>
                  <a:ext uri="{0D108BD9-81ED-4DB2-BD59-A6C34878D82A}">
                    <a16:rowId xmlns:a16="http://schemas.microsoft.com/office/drawing/2014/main" val="1037856949"/>
                  </a:ext>
                </a:extLst>
              </a:tr>
              <a:tr h="543337">
                <a:tc>
                  <a:txBody>
                    <a:bodyPr/>
                    <a:lstStyle/>
                    <a:p>
                      <a:pPr algn="l" fontAlgn="ctr"/>
                      <a:r>
                        <a:rPr lang="en-CA" sz="1400" b="0" i="0" u="none" strike="noStrike" dirty="0">
                          <a:solidFill>
                            <a:srgbClr val="000000"/>
                          </a:solidFill>
                          <a:effectLst/>
                          <a:latin typeface="Times New Roman" panose="02020603050405020304" pitchFamily="18" charset="0"/>
                        </a:rPr>
                        <a:t>1</a:t>
                      </a:r>
                    </a:p>
                  </a:txBody>
                  <a:tcPr marR="7620" marT="7620" marB="0" anchor="ctr">
                    <a:lnL w="12700" cap="flat" cmpd="sng" algn="ctr">
                      <a:solidFill>
                        <a:srgbClr val="5FB962"/>
                      </a:solidFill>
                      <a:prstDash val="solid"/>
                      <a:round/>
                      <a:headEnd type="none" w="med" len="med"/>
                      <a:tailEnd type="none" w="med" len="med"/>
                    </a:lnL>
                    <a:lnR w="12700" cap="flat" cmpd="sng" algn="ctr">
                      <a:solidFill>
                        <a:srgbClr val="5FB962"/>
                      </a:solidFill>
                      <a:prstDash val="solid"/>
                      <a:round/>
                      <a:headEnd type="none" w="med" len="med"/>
                      <a:tailEnd type="none" w="med" len="med"/>
                    </a:lnR>
                    <a:lnT w="12700" cap="flat" cmpd="sng" algn="ctr">
                      <a:solidFill>
                        <a:srgbClr val="5FB962"/>
                      </a:solidFill>
                      <a:prstDash val="solid"/>
                      <a:round/>
                      <a:headEnd type="none" w="med" len="med"/>
                      <a:tailEnd type="none" w="med" len="med"/>
                    </a:lnT>
                    <a:lnB w="12700" cap="flat" cmpd="sng" algn="ctr">
                      <a:solidFill>
                        <a:srgbClr val="5FB962"/>
                      </a:solidFill>
                      <a:prstDash val="solid"/>
                      <a:round/>
                      <a:headEnd type="none" w="med" len="med"/>
                      <a:tailEnd type="none" w="med" len="med"/>
                    </a:lnB>
                    <a:solidFill>
                      <a:schemeClr val="accent2"/>
                    </a:solidFill>
                  </a:tcPr>
                </a:tc>
                <a:tc>
                  <a:txBody>
                    <a:bodyPr/>
                    <a:lstStyle/>
                    <a:p>
                      <a:pPr algn="l" fontAlgn="ctr"/>
                      <a:r>
                        <a:rPr lang="en-CA" sz="1400" b="0" i="0" u="none" strike="noStrike" dirty="0">
                          <a:solidFill>
                            <a:srgbClr val="000000"/>
                          </a:solidFill>
                          <a:effectLst/>
                          <a:latin typeface="Times New Roman" panose="02020603050405020304" pitchFamily="18" charset="0"/>
                        </a:rPr>
                        <a:t>linear </a:t>
                      </a:r>
                    </a:p>
                  </a:txBody>
                  <a:tcPr marR="7620" marT="7620" marB="0" anchor="ctr">
                    <a:lnL w="12700" cap="flat" cmpd="sng" algn="ctr">
                      <a:solidFill>
                        <a:srgbClr val="5FB962"/>
                      </a:solidFill>
                      <a:prstDash val="solid"/>
                      <a:round/>
                      <a:headEnd type="none" w="med" len="med"/>
                      <a:tailEnd type="none" w="med" len="med"/>
                    </a:lnL>
                    <a:lnR w="12700" cap="flat" cmpd="sng" algn="ctr">
                      <a:solidFill>
                        <a:srgbClr val="5FB962"/>
                      </a:solidFill>
                      <a:prstDash val="solid"/>
                      <a:round/>
                      <a:headEnd type="none" w="med" len="med"/>
                      <a:tailEnd type="none" w="med" len="med"/>
                    </a:lnR>
                    <a:lnT w="12700" cap="flat" cmpd="sng" algn="ctr">
                      <a:solidFill>
                        <a:srgbClr val="5FB962"/>
                      </a:solidFill>
                      <a:prstDash val="solid"/>
                      <a:round/>
                      <a:headEnd type="none" w="med" len="med"/>
                      <a:tailEnd type="none" w="med" len="med"/>
                    </a:lnT>
                    <a:lnB w="12700" cap="flat" cmpd="sng" algn="ctr">
                      <a:solidFill>
                        <a:srgbClr val="5FB962"/>
                      </a:solidFill>
                      <a:prstDash val="solid"/>
                      <a:round/>
                      <a:headEnd type="none" w="med" len="med"/>
                      <a:tailEnd type="none" w="med" len="med"/>
                    </a:lnB>
                  </a:tcPr>
                </a:tc>
                <a:tc>
                  <a:txBody>
                    <a:bodyPr/>
                    <a:lstStyle/>
                    <a:p>
                      <a:pPr algn="l" fontAlgn="ctr"/>
                      <a:r>
                        <a:rPr lang="en-CA" sz="1400" b="0" i="0" u="none" strike="noStrike" dirty="0">
                          <a:solidFill>
                            <a:srgbClr val="000000"/>
                          </a:solidFill>
                          <a:effectLst/>
                          <a:latin typeface="Times New Roman" panose="02020603050405020304" pitchFamily="18" charset="0"/>
                        </a:rPr>
                        <a:t>non-linear </a:t>
                      </a:r>
                    </a:p>
                  </a:txBody>
                  <a:tcPr marR="7620" marT="7620" marB="0" anchor="ctr">
                    <a:lnL w="12700" cap="flat" cmpd="sng" algn="ctr">
                      <a:solidFill>
                        <a:srgbClr val="5FB962"/>
                      </a:solidFill>
                      <a:prstDash val="solid"/>
                      <a:round/>
                      <a:headEnd type="none" w="med" len="med"/>
                      <a:tailEnd type="none" w="med" len="med"/>
                    </a:lnL>
                    <a:lnR w="12700" cap="flat" cmpd="sng" algn="ctr">
                      <a:solidFill>
                        <a:srgbClr val="5FB962"/>
                      </a:solidFill>
                      <a:prstDash val="solid"/>
                      <a:round/>
                      <a:headEnd type="none" w="med" len="med"/>
                      <a:tailEnd type="none" w="med" len="med"/>
                    </a:lnR>
                    <a:lnT w="12700" cap="flat" cmpd="sng" algn="ctr">
                      <a:solidFill>
                        <a:srgbClr val="5FB962"/>
                      </a:solidFill>
                      <a:prstDash val="solid"/>
                      <a:round/>
                      <a:headEnd type="none" w="med" len="med"/>
                      <a:tailEnd type="none" w="med" len="med"/>
                    </a:lnT>
                    <a:lnB w="12700" cap="flat" cmpd="sng" algn="ctr">
                      <a:solidFill>
                        <a:srgbClr val="5FB962"/>
                      </a:solidFill>
                      <a:prstDash val="solid"/>
                      <a:round/>
                      <a:headEnd type="none" w="med" len="med"/>
                      <a:tailEnd type="none" w="med" len="med"/>
                    </a:lnB>
                  </a:tcPr>
                </a:tc>
                <a:extLst>
                  <a:ext uri="{0D108BD9-81ED-4DB2-BD59-A6C34878D82A}">
                    <a16:rowId xmlns:a16="http://schemas.microsoft.com/office/drawing/2014/main" val="2257696164"/>
                  </a:ext>
                </a:extLst>
              </a:tr>
              <a:tr h="571155">
                <a:tc>
                  <a:txBody>
                    <a:bodyPr/>
                    <a:lstStyle/>
                    <a:p>
                      <a:pPr algn="l" fontAlgn="ctr"/>
                      <a:r>
                        <a:rPr lang="en-CA" sz="1400" b="0" i="0" u="none" strike="noStrike" dirty="0">
                          <a:solidFill>
                            <a:srgbClr val="000000"/>
                          </a:solidFill>
                          <a:effectLst/>
                          <a:latin typeface="Times New Roman" panose="02020603050405020304" pitchFamily="18" charset="0"/>
                        </a:rPr>
                        <a:t>2</a:t>
                      </a:r>
                    </a:p>
                  </a:txBody>
                  <a:tcPr marR="7620" marT="7620" marB="0" anchor="ctr">
                    <a:lnL w="12700" cap="flat" cmpd="sng" algn="ctr">
                      <a:solidFill>
                        <a:srgbClr val="5FB962"/>
                      </a:solidFill>
                      <a:prstDash val="solid"/>
                      <a:round/>
                      <a:headEnd type="none" w="med" len="med"/>
                      <a:tailEnd type="none" w="med" len="med"/>
                    </a:lnL>
                    <a:lnR w="12700" cap="flat" cmpd="sng" algn="ctr">
                      <a:solidFill>
                        <a:srgbClr val="5FB962"/>
                      </a:solidFill>
                      <a:prstDash val="solid"/>
                      <a:round/>
                      <a:headEnd type="none" w="med" len="med"/>
                      <a:tailEnd type="none" w="med" len="med"/>
                    </a:lnR>
                    <a:lnT w="12700" cap="flat" cmpd="sng" algn="ctr">
                      <a:solidFill>
                        <a:srgbClr val="5FB962"/>
                      </a:solidFill>
                      <a:prstDash val="solid"/>
                      <a:round/>
                      <a:headEnd type="none" w="med" len="med"/>
                      <a:tailEnd type="none" w="med" len="med"/>
                    </a:lnT>
                    <a:lnB w="12700" cap="flat" cmpd="sng" algn="ctr">
                      <a:solidFill>
                        <a:srgbClr val="5FB962"/>
                      </a:solidFill>
                      <a:prstDash val="solid"/>
                      <a:round/>
                      <a:headEnd type="none" w="med" len="med"/>
                      <a:tailEnd type="none" w="med" len="med"/>
                    </a:lnB>
                    <a:solidFill>
                      <a:schemeClr val="accent2"/>
                    </a:solidFill>
                  </a:tcPr>
                </a:tc>
                <a:tc>
                  <a:txBody>
                    <a:bodyPr/>
                    <a:lstStyle/>
                    <a:p>
                      <a:pPr algn="l" fontAlgn="ctr"/>
                      <a:r>
                        <a:rPr lang="en-US" sz="1400" b="0" i="0" u="none" strike="noStrike" dirty="0">
                          <a:solidFill>
                            <a:srgbClr val="000000"/>
                          </a:solidFill>
                          <a:effectLst/>
                          <a:latin typeface="Times New Roman" panose="02020603050405020304" pitchFamily="18" charset="0"/>
                        </a:rPr>
                        <a:t>It tries to preserve the global structure of the data.</a:t>
                      </a:r>
                    </a:p>
                  </a:txBody>
                  <a:tcPr marR="7620" marT="7620" marB="0" anchor="ctr">
                    <a:lnL w="12700" cap="flat" cmpd="sng" algn="ctr">
                      <a:solidFill>
                        <a:srgbClr val="5FB962"/>
                      </a:solidFill>
                      <a:prstDash val="solid"/>
                      <a:round/>
                      <a:headEnd type="none" w="med" len="med"/>
                      <a:tailEnd type="none" w="med" len="med"/>
                    </a:lnL>
                    <a:lnR w="12700" cap="flat" cmpd="sng" algn="ctr">
                      <a:solidFill>
                        <a:srgbClr val="5FB962"/>
                      </a:solidFill>
                      <a:prstDash val="solid"/>
                      <a:round/>
                      <a:headEnd type="none" w="med" len="med"/>
                      <a:tailEnd type="none" w="med" len="med"/>
                    </a:lnR>
                    <a:lnT w="12700" cap="flat" cmpd="sng" algn="ctr">
                      <a:solidFill>
                        <a:srgbClr val="5FB962"/>
                      </a:solidFill>
                      <a:prstDash val="solid"/>
                      <a:round/>
                      <a:headEnd type="none" w="med" len="med"/>
                      <a:tailEnd type="none" w="med" len="med"/>
                    </a:lnT>
                    <a:lnB w="12700" cap="flat" cmpd="sng" algn="ctr">
                      <a:solidFill>
                        <a:srgbClr val="5FB962"/>
                      </a:solidFill>
                      <a:prstDash val="solid"/>
                      <a:round/>
                      <a:headEnd type="none" w="med" len="med"/>
                      <a:tailEnd type="none" w="med" len="med"/>
                    </a:lnB>
                  </a:tcPr>
                </a:tc>
                <a:tc>
                  <a:txBody>
                    <a:bodyPr/>
                    <a:lstStyle/>
                    <a:p>
                      <a:pPr algn="l" fontAlgn="ctr"/>
                      <a:r>
                        <a:rPr lang="en-US" sz="1400" b="0" i="0" u="none" strike="noStrike">
                          <a:solidFill>
                            <a:srgbClr val="000000"/>
                          </a:solidFill>
                          <a:effectLst/>
                          <a:latin typeface="Times New Roman" panose="02020603050405020304" pitchFamily="18" charset="0"/>
                        </a:rPr>
                        <a:t>It tries to preserve the local structure(cluster) of data.</a:t>
                      </a:r>
                    </a:p>
                  </a:txBody>
                  <a:tcPr marR="7620" marT="7620" marB="0" anchor="ctr">
                    <a:lnL w="12700" cap="flat" cmpd="sng" algn="ctr">
                      <a:solidFill>
                        <a:srgbClr val="5FB962"/>
                      </a:solidFill>
                      <a:prstDash val="solid"/>
                      <a:round/>
                      <a:headEnd type="none" w="med" len="med"/>
                      <a:tailEnd type="none" w="med" len="med"/>
                    </a:lnL>
                    <a:lnR w="12700" cap="flat" cmpd="sng" algn="ctr">
                      <a:solidFill>
                        <a:srgbClr val="5FB962"/>
                      </a:solidFill>
                      <a:prstDash val="solid"/>
                      <a:round/>
                      <a:headEnd type="none" w="med" len="med"/>
                      <a:tailEnd type="none" w="med" len="med"/>
                    </a:lnR>
                    <a:lnT w="12700" cap="flat" cmpd="sng" algn="ctr">
                      <a:solidFill>
                        <a:srgbClr val="5FB962"/>
                      </a:solidFill>
                      <a:prstDash val="solid"/>
                      <a:round/>
                      <a:headEnd type="none" w="med" len="med"/>
                      <a:tailEnd type="none" w="med" len="med"/>
                    </a:lnT>
                    <a:lnB w="12700" cap="flat" cmpd="sng" algn="ctr">
                      <a:solidFill>
                        <a:srgbClr val="5FB962"/>
                      </a:solidFill>
                      <a:prstDash val="solid"/>
                      <a:round/>
                      <a:headEnd type="none" w="med" len="med"/>
                      <a:tailEnd type="none" w="med" len="med"/>
                    </a:lnB>
                  </a:tcPr>
                </a:tc>
                <a:extLst>
                  <a:ext uri="{0D108BD9-81ED-4DB2-BD59-A6C34878D82A}">
                    <a16:rowId xmlns:a16="http://schemas.microsoft.com/office/drawing/2014/main" val="2603098014"/>
                  </a:ext>
                </a:extLst>
              </a:tr>
              <a:tr h="571155">
                <a:tc>
                  <a:txBody>
                    <a:bodyPr/>
                    <a:lstStyle/>
                    <a:p>
                      <a:pPr algn="l" fontAlgn="ctr"/>
                      <a:r>
                        <a:rPr lang="en-CA" sz="1400" b="0" i="0" u="none" strike="noStrike" dirty="0">
                          <a:solidFill>
                            <a:srgbClr val="000000"/>
                          </a:solidFill>
                          <a:effectLst/>
                          <a:latin typeface="Times New Roman" panose="02020603050405020304" pitchFamily="18" charset="0"/>
                        </a:rPr>
                        <a:t>3</a:t>
                      </a:r>
                    </a:p>
                  </a:txBody>
                  <a:tcPr marR="7620" marT="7620" marB="0" anchor="ctr">
                    <a:lnL w="12700" cap="flat" cmpd="sng" algn="ctr">
                      <a:solidFill>
                        <a:srgbClr val="5FB962"/>
                      </a:solidFill>
                      <a:prstDash val="solid"/>
                      <a:round/>
                      <a:headEnd type="none" w="med" len="med"/>
                      <a:tailEnd type="none" w="med" len="med"/>
                    </a:lnL>
                    <a:lnR w="12700" cap="flat" cmpd="sng" algn="ctr">
                      <a:solidFill>
                        <a:srgbClr val="5FB962"/>
                      </a:solidFill>
                      <a:prstDash val="solid"/>
                      <a:round/>
                      <a:headEnd type="none" w="med" len="med"/>
                      <a:tailEnd type="none" w="med" len="med"/>
                    </a:lnR>
                    <a:lnT w="12700" cap="flat" cmpd="sng" algn="ctr">
                      <a:solidFill>
                        <a:srgbClr val="5FB962"/>
                      </a:solidFill>
                      <a:prstDash val="solid"/>
                      <a:round/>
                      <a:headEnd type="none" w="med" len="med"/>
                      <a:tailEnd type="none" w="med" len="med"/>
                    </a:lnT>
                    <a:lnB w="12700" cap="flat" cmpd="sng" algn="ctr">
                      <a:solidFill>
                        <a:srgbClr val="5FB962"/>
                      </a:solidFill>
                      <a:prstDash val="solid"/>
                      <a:round/>
                      <a:headEnd type="none" w="med" len="med"/>
                      <a:tailEnd type="none" w="med" len="med"/>
                    </a:lnB>
                    <a:solidFill>
                      <a:schemeClr val="accent2"/>
                    </a:solidFill>
                  </a:tcPr>
                </a:tc>
                <a:tc>
                  <a:txBody>
                    <a:bodyPr/>
                    <a:lstStyle/>
                    <a:p>
                      <a:pPr algn="l" fontAlgn="ctr"/>
                      <a:r>
                        <a:rPr lang="en-US" sz="1400" b="0" i="0" u="none" strike="noStrike" dirty="0">
                          <a:solidFill>
                            <a:srgbClr val="000000"/>
                          </a:solidFill>
                          <a:effectLst/>
                          <a:latin typeface="Times New Roman" panose="02020603050405020304" pitchFamily="18" charset="0"/>
                        </a:rPr>
                        <a:t>It does not work well as compared to t-SNE.</a:t>
                      </a:r>
                    </a:p>
                  </a:txBody>
                  <a:tcPr marR="7620" marT="7620" marB="0" anchor="ctr">
                    <a:lnL w="12700" cap="flat" cmpd="sng" algn="ctr">
                      <a:solidFill>
                        <a:srgbClr val="5FB962"/>
                      </a:solidFill>
                      <a:prstDash val="solid"/>
                      <a:round/>
                      <a:headEnd type="none" w="med" len="med"/>
                      <a:tailEnd type="none" w="med" len="med"/>
                    </a:lnL>
                    <a:lnR w="12700" cap="flat" cmpd="sng" algn="ctr">
                      <a:solidFill>
                        <a:srgbClr val="5FB962"/>
                      </a:solidFill>
                      <a:prstDash val="solid"/>
                      <a:round/>
                      <a:headEnd type="none" w="med" len="med"/>
                      <a:tailEnd type="none" w="med" len="med"/>
                    </a:lnR>
                    <a:lnT w="12700" cap="flat" cmpd="sng" algn="ctr">
                      <a:solidFill>
                        <a:srgbClr val="5FB962"/>
                      </a:solidFill>
                      <a:prstDash val="solid"/>
                      <a:round/>
                      <a:headEnd type="none" w="med" len="med"/>
                      <a:tailEnd type="none" w="med" len="med"/>
                    </a:lnT>
                    <a:lnB w="12700" cap="flat" cmpd="sng" algn="ctr">
                      <a:solidFill>
                        <a:srgbClr val="5FB962"/>
                      </a:solidFill>
                      <a:prstDash val="solid"/>
                      <a:round/>
                      <a:headEnd type="none" w="med" len="med"/>
                      <a:tailEnd type="none" w="med" len="med"/>
                    </a:lnB>
                  </a:tcPr>
                </a:tc>
                <a:tc>
                  <a:txBody>
                    <a:bodyPr/>
                    <a:lstStyle/>
                    <a:p>
                      <a:pPr algn="l" fontAlgn="ctr"/>
                      <a:r>
                        <a:rPr lang="en-US" sz="1400" b="0" i="0" u="none" strike="noStrike">
                          <a:solidFill>
                            <a:srgbClr val="000000"/>
                          </a:solidFill>
                          <a:effectLst/>
                          <a:latin typeface="Times New Roman" panose="02020603050405020304" pitchFamily="18" charset="0"/>
                        </a:rPr>
                        <a:t>It is one of the best dimensionality reduction technique.</a:t>
                      </a:r>
                    </a:p>
                  </a:txBody>
                  <a:tcPr marR="7620" marT="7620" marB="0" anchor="ctr">
                    <a:lnL w="12700" cap="flat" cmpd="sng" algn="ctr">
                      <a:solidFill>
                        <a:srgbClr val="5FB962"/>
                      </a:solidFill>
                      <a:prstDash val="solid"/>
                      <a:round/>
                      <a:headEnd type="none" w="med" len="med"/>
                      <a:tailEnd type="none" w="med" len="med"/>
                    </a:lnL>
                    <a:lnR w="12700" cap="flat" cmpd="sng" algn="ctr">
                      <a:solidFill>
                        <a:srgbClr val="5FB962"/>
                      </a:solidFill>
                      <a:prstDash val="solid"/>
                      <a:round/>
                      <a:headEnd type="none" w="med" len="med"/>
                      <a:tailEnd type="none" w="med" len="med"/>
                    </a:lnR>
                    <a:lnT w="12700" cap="flat" cmpd="sng" algn="ctr">
                      <a:solidFill>
                        <a:srgbClr val="5FB962"/>
                      </a:solidFill>
                      <a:prstDash val="solid"/>
                      <a:round/>
                      <a:headEnd type="none" w="med" len="med"/>
                      <a:tailEnd type="none" w="med" len="med"/>
                    </a:lnT>
                    <a:lnB w="12700" cap="flat" cmpd="sng" algn="ctr">
                      <a:solidFill>
                        <a:srgbClr val="5FB962"/>
                      </a:solidFill>
                      <a:prstDash val="solid"/>
                      <a:round/>
                      <a:headEnd type="none" w="med" len="med"/>
                      <a:tailEnd type="none" w="med" len="med"/>
                    </a:lnB>
                  </a:tcPr>
                </a:tc>
                <a:extLst>
                  <a:ext uri="{0D108BD9-81ED-4DB2-BD59-A6C34878D82A}">
                    <a16:rowId xmlns:a16="http://schemas.microsoft.com/office/drawing/2014/main" val="2870218811"/>
                  </a:ext>
                </a:extLst>
              </a:tr>
              <a:tr h="571155">
                <a:tc>
                  <a:txBody>
                    <a:bodyPr/>
                    <a:lstStyle/>
                    <a:p>
                      <a:pPr algn="l" fontAlgn="ctr"/>
                      <a:r>
                        <a:rPr lang="en-CA" sz="1400" b="0" i="0" u="none" strike="noStrike" dirty="0">
                          <a:solidFill>
                            <a:srgbClr val="000000"/>
                          </a:solidFill>
                          <a:effectLst/>
                          <a:latin typeface="Times New Roman" panose="02020603050405020304" pitchFamily="18" charset="0"/>
                        </a:rPr>
                        <a:t>4</a:t>
                      </a:r>
                    </a:p>
                  </a:txBody>
                  <a:tcPr marR="7620" marT="7620" marB="0" anchor="ctr">
                    <a:lnL w="12700" cap="flat" cmpd="sng" algn="ctr">
                      <a:solidFill>
                        <a:srgbClr val="5FB962"/>
                      </a:solidFill>
                      <a:prstDash val="solid"/>
                      <a:round/>
                      <a:headEnd type="none" w="med" len="med"/>
                      <a:tailEnd type="none" w="med" len="med"/>
                    </a:lnL>
                    <a:lnR w="12700" cap="flat" cmpd="sng" algn="ctr">
                      <a:solidFill>
                        <a:srgbClr val="5FB962"/>
                      </a:solidFill>
                      <a:prstDash val="solid"/>
                      <a:round/>
                      <a:headEnd type="none" w="med" len="med"/>
                      <a:tailEnd type="none" w="med" len="med"/>
                    </a:lnR>
                    <a:lnT w="12700" cap="flat" cmpd="sng" algn="ctr">
                      <a:solidFill>
                        <a:srgbClr val="5FB962"/>
                      </a:solidFill>
                      <a:prstDash val="solid"/>
                      <a:round/>
                      <a:headEnd type="none" w="med" len="med"/>
                      <a:tailEnd type="none" w="med" len="med"/>
                    </a:lnT>
                    <a:lnB w="12700" cap="flat" cmpd="sng" algn="ctr">
                      <a:solidFill>
                        <a:srgbClr val="5FB962"/>
                      </a:solidFill>
                      <a:prstDash val="solid"/>
                      <a:round/>
                      <a:headEnd type="none" w="med" len="med"/>
                      <a:tailEnd type="none" w="med" len="med"/>
                    </a:lnB>
                    <a:solidFill>
                      <a:schemeClr val="accent2"/>
                    </a:solidFill>
                  </a:tcPr>
                </a:tc>
                <a:tc>
                  <a:txBody>
                    <a:bodyPr/>
                    <a:lstStyle/>
                    <a:p>
                      <a:pPr algn="l" fontAlgn="ctr"/>
                      <a:r>
                        <a:rPr lang="en-US" sz="1400" b="0" i="0" u="none" strike="noStrike" dirty="0">
                          <a:solidFill>
                            <a:srgbClr val="000000"/>
                          </a:solidFill>
                          <a:effectLst/>
                          <a:latin typeface="Times New Roman" panose="02020603050405020304" pitchFamily="18" charset="0"/>
                        </a:rPr>
                        <a:t>It does not involve Hyperparameters.</a:t>
                      </a:r>
                    </a:p>
                  </a:txBody>
                  <a:tcPr marR="7620" marT="7620" marB="0" anchor="ctr">
                    <a:lnL w="12700" cap="flat" cmpd="sng" algn="ctr">
                      <a:solidFill>
                        <a:srgbClr val="5FB962"/>
                      </a:solidFill>
                      <a:prstDash val="solid"/>
                      <a:round/>
                      <a:headEnd type="none" w="med" len="med"/>
                      <a:tailEnd type="none" w="med" len="med"/>
                    </a:lnL>
                    <a:lnR w="12700" cap="flat" cmpd="sng" algn="ctr">
                      <a:solidFill>
                        <a:srgbClr val="5FB962"/>
                      </a:solidFill>
                      <a:prstDash val="solid"/>
                      <a:round/>
                      <a:headEnd type="none" w="med" len="med"/>
                      <a:tailEnd type="none" w="med" len="med"/>
                    </a:lnR>
                    <a:lnT w="12700" cap="flat" cmpd="sng" algn="ctr">
                      <a:solidFill>
                        <a:srgbClr val="5FB962"/>
                      </a:solidFill>
                      <a:prstDash val="solid"/>
                      <a:round/>
                      <a:headEnd type="none" w="med" len="med"/>
                      <a:tailEnd type="none" w="med" len="med"/>
                    </a:lnT>
                    <a:lnB w="12700" cap="flat" cmpd="sng" algn="ctr">
                      <a:solidFill>
                        <a:srgbClr val="5FB962"/>
                      </a:solidFill>
                      <a:prstDash val="solid"/>
                      <a:round/>
                      <a:headEnd type="none" w="med" len="med"/>
                      <a:tailEnd type="none" w="med" len="med"/>
                    </a:lnB>
                  </a:tcPr>
                </a:tc>
                <a:tc>
                  <a:txBody>
                    <a:bodyPr/>
                    <a:lstStyle/>
                    <a:p>
                      <a:pPr algn="l" fontAlgn="ctr"/>
                      <a:r>
                        <a:rPr lang="en-US" sz="1400" b="0" i="0" u="none" strike="noStrike">
                          <a:solidFill>
                            <a:srgbClr val="000000"/>
                          </a:solidFill>
                          <a:effectLst/>
                          <a:latin typeface="Times New Roman" panose="02020603050405020304" pitchFamily="18" charset="0"/>
                        </a:rPr>
                        <a:t>It involves Hyperparameters such as perplexity, learning rate and number of steps.</a:t>
                      </a:r>
                    </a:p>
                  </a:txBody>
                  <a:tcPr marR="7620" marT="7620" marB="0" anchor="ctr">
                    <a:lnL w="12700" cap="flat" cmpd="sng" algn="ctr">
                      <a:solidFill>
                        <a:srgbClr val="5FB962"/>
                      </a:solidFill>
                      <a:prstDash val="solid"/>
                      <a:round/>
                      <a:headEnd type="none" w="med" len="med"/>
                      <a:tailEnd type="none" w="med" len="med"/>
                    </a:lnL>
                    <a:lnR w="12700" cap="flat" cmpd="sng" algn="ctr">
                      <a:solidFill>
                        <a:srgbClr val="5FB962"/>
                      </a:solidFill>
                      <a:prstDash val="solid"/>
                      <a:round/>
                      <a:headEnd type="none" w="med" len="med"/>
                      <a:tailEnd type="none" w="med" len="med"/>
                    </a:lnR>
                    <a:lnT w="12700" cap="flat" cmpd="sng" algn="ctr">
                      <a:solidFill>
                        <a:srgbClr val="5FB962"/>
                      </a:solidFill>
                      <a:prstDash val="solid"/>
                      <a:round/>
                      <a:headEnd type="none" w="med" len="med"/>
                      <a:tailEnd type="none" w="med" len="med"/>
                    </a:lnT>
                    <a:lnB w="12700" cap="flat" cmpd="sng" algn="ctr">
                      <a:solidFill>
                        <a:srgbClr val="5FB962"/>
                      </a:solidFill>
                      <a:prstDash val="solid"/>
                      <a:round/>
                      <a:headEnd type="none" w="med" len="med"/>
                      <a:tailEnd type="none" w="med" len="med"/>
                    </a:lnB>
                  </a:tcPr>
                </a:tc>
                <a:extLst>
                  <a:ext uri="{0D108BD9-81ED-4DB2-BD59-A6C34878D82A}">
                    <a16:rowId xmlns:a16="http://schemas.microsoft.com/office/drawing/2014/main" val="1192140129"/>
                  </a:ext>
                </a:extLst>
              </a:tr>
              <a:tr h="571155">
                <a:tc>
                  <a:txBody>
                    <a:bodyPr/>
                    <a:lstStyle/>
                    <a:p>
                      <a:pPr algn="l" fontAlgn="ctr"/>
                      <a:r>
                        <a:rPr lang="en-CA" sz="1400" b="0" i="0" u="none" strike="noStrike" dirty="0">
                          <a:solidFill>
                            <a:srgbClr val="000000"/>
                          </a:solidFill>
                          <a:effectLst/>
                          <a:latin typeface="Times New Roman" panose="02020603050405020304" pitchFamily="18" charset="0"/>
                        </a:rPr>
                        <a:t>5</a:t>
                      </a:r>
                    </a:p>
                  </a:txBody>
                  <a:tcPr marR="7620" marT="7620" marB="0" anchor="ctr">
                    <a:lnL w="12700" cap="flat" cmpd="sng" algn="ctr">
                      <a:solidFill>
                        <a:srgbClr val="5FB962"/>
                      </a:solidFill>
                      <a:prstDash val="solid"/>
                      <a:round/>
                      <a:headEnd type="none" w="med" len="med"/>
                      <a:tailEnd type="none" w="med" len="med"/>
                    </a:lnL>
                    <a:lnR w="12700" cap="flat" cmpd="sng" algn="ctr">
                      <a:solidFill>
                        <a:srgbClr val="5FB962"/>
                      </a:solidFill>
                      <a:prstDash val="solid"/>
                      <a:round/>
                      <a:headEnd type="none" w="med" len="med"/>
                      <a:tailEnd type="none" w="med" len="med"/>
                    </a:lnR>
                    <a:lnT w="12700" cap="flat" cmpd="sng" algn="ctr">
                      <a:solidFill>
                        <a:srgbClr val="5FB962"/>
                      </a:solidFill>
                      <a:prstDash val="solid"/>
                      <a:round/>
                      <a:headEnd type="none" w="med" len="med"/>
                      <a:tailEnd type="none" w="med" len="med"/>
                    </a:lnT>
                    <a:lnB w="12700" cap="flat" cmpd="sng" algn="ctr">
                      <a:solidFill>
                        <a:srgbClr val="5FB962"/>
                      </a:solidFill>
                      <a:prstDash val="solid"/>
                      <a:round/>
                      <a:headEnd type="none" w="med" len="med"/>
                      <a:tailEnd type="none" w="med" len="med"/>
                    </a:lnB>
                    <a:solidFill>
                      <a:schemeClr val="accent2"/>
                    </a:solidFill>
                  </a:tcPr>
                </a:tc>
                <a:tc>
                  <a:txBody>
                    <a:bodyPr/>
                    <a:lstStyle/>
                    <a:p>
                      <a:pPr algn="l" fontAlgn="ctr"/>
                      <a:r>
                        <a:rPr lang="en-US" sz="1400" b="0" i="0" u="none" strike="noStrike">
                          <a:solidFill>
                            <a:srgbClr val="000000"/>
                          </a:solidFill>
                          <a:effectLst/>
                          <a:latin typeface="Times New Roman" panose="02020603050405020304" pitchFamily="18" charset="0"/>
                        </a:rPr>
                        <a:t>It gets highly affected by outliers.</a:t>
                      </a:r>
                    </a:p>
                  </a:txBody>
                  <a:tcPr marR="7620" marT="7620" marB="0" anchor="ctr">
                    <a:lnL w="12700" cap="flat" cmpd="sng" algn="ctr">
                      <a:solidFill>
                        <a:srgbClr val="5FB962"/>
                      </a:solidFill>
                      <a:prstDash val="solid"/>
                      <a:round/>
                      <a:headEnd type="none" w="med" len="med"/>
                      <a:tailEnd type="none" w="med" len="med"/>
                    </a:lnL>
                    <a:lnR w="12700" cap="flat" cmpd="sng" algn="ctr">
                      <a:solidFill>
                        <a:srgbClr val="5FB962"/>
                      </a:solidFill>
                      <a:prstDash val="solid"/>
                      <a:round/>
                      <a:headEnd type="none" w="med" len="med"/>
                      <a:tailEnd type="none" w="med" len="med"/>
                    </a:lnR>
                    <a:lnT w="12700" cap="flat" cmpd="sng" algn="ctr">
                      <a:solidFill>
                        <a:srgbClr val="5FB962"/>
                      </a:solidFill>
                      <a:prstDash val="solid"/>
                      <a:round/>
                      <a:headEnd type="none" w="med" len="med"/>
                      <a:tailEnd type="none" w="med" len="med"/>
                    </a:lnT>
                    <a:lnB w="12700" cap="flat" cmpd="sng" algn="ctr">
                      <a:solidFill>
                        <a:srgbClr val="5FB962"/>
                      </a:solidFill>
                      <a:prstDash val="solid"/>
                      <a:round/>
                      <a:headEnd type="none" w="med" len="med"/>
                      <a:tailEnd type="none" w="med" len="med"/>
                    </a:lnB>
                  </a:tcPr>
                </a:tc>
                <a:tc>
                  <a:txBody>
                    <a:bodyPr/>
                    <a:lstStyle/>
                    <a:p>
                      <a:pPr algn="l" fontAlgn="ctr"/>
                      <a:r>
                        <a:rPr lang="en-CA" sz="1400" b="0" i="0" u="none" strike="noStrike" dirty="0">
                          <a:solidFill>
                            <a:srgbClr val="000000"/>
                          </a:solidFill>
                          <a:effectLst/>
                          <a:latin typeface="Times New Roman" panose="02020603050405020304" pitchFamily="18" charset="0"/>
                        </a:rPr>
                        <a:t>It can handle outliers.</a:t>
                      </a:r>
                    </a:p>
                  </a:txBody>
                  <a:tcPr marR="7620" marT="7620" marB="0" anchor="ctr">
                    <a:lnL w="12700" cap="flat" cmpd="sng" algn="ctr">
                      <a:solidFill>
                        <a:srgbClr val="5FB962"/>
                      </a:solidFill>
                      <a:prstDash val="solid"/>
                      <a:round/>
                      <a:headEnd type="none" w="med" len="med"/>
                      <a:tailEnd type="none" w="med" len="med"/>
                    </a:lnL>
                    <a:lnR w="12700" cap="flat" cmpd="sng" algn="ctr">
                      <a:solidFill>
                        <a:srgbClr val="5FB962"/>
                      </a:solidFill>
                      <a:prstDash val="solid"/>
                      <a:round/>
                      <a:headEnd type="none" w="med" len="med"/>
                      <a:tailEnd type="none" w="med" len="med"/>
                    </a:lnR>
                    <a:lnT w="12700" cap="flat" cmpd="sng" algn="ctr">
                      <a:solidFill>
                        <a:srgbClr val="5FB962"/>
                      </a:solidFill>
                      <a:prstDash val="solid"/>
                      <a:round/>
                      <a:headEnd type="none" w="med" len="med"/>
                      <a:tailEnd type="none" w="med" len="med"/>
                    </a:lnT>
                    <a:lnB w="12700" cap="flat" cmpd="sng" algn="ctr">
                      <a:solidFill>
                        <a:srgbClr val="5FB962"/>
                      </a:solidFill>
                      <a:prstDash val="solid"/>
                      <a:round/>
                      <a:headEnd type="none" w="med" len="med"/>
                      <a:tailEnd type="none" w="med" len="med"/>
                    </a:lnB>
                  </a:tcPr>
                </a:tc>
                <a:extLst>
                  <a:ext uri="{0D108BD9-81ED-4DB2-BD59-A6C34878D82A}">
                    <a16:rowId xmlns:a16="http://schemas.microsoft.com/office/drawing/2014/main" val="2848951937"/>
                  </a:ext>
                </a:extLst>
              </a:tr>
              <a:tr h="571155">
                <a:tc>
                  <a:txBody>
                    <a:bodyPr/>
                    <a:lstStyle/>
                    <a:p>
                      <a:pPr algn="l" fontAlgn="ctr"/>
                      <a:r>
                        <a:rPr lang="en-CA" sz="1400" b="0" i="0" u="none" strike="noStrike" dirty="0">
                          <a:solidFill>
                            <a:srgbClr val="000000"/>
                          </a:solidFill>
                          <a:effectLst/>
                          <a:latin typeface="Times New Roman" panose="02020603050405020304" pitchFamily="18" charset="0"/>
                        </a:rPr>
                        <a:t>6</a:t>
                      </a:r>
                    </a:p>
                  </a:txBody>
                  <a:tcPr marR="7620" marT="7620" marB="0" anchor="ctr">
                    <a:lnL w="12700" cap="flat" cmpd="sng" algn="ctr">
                      <a:solidFill>
                        <a:srgbClr val="5FB962"/>
                      </a:solidFill>
                      <a:prstDash val="solid"/>
                      <a:round/>
                      <a:headEnd type="none" w="med" len="med"/>
                      <a:tailEnd type="none" w="med" len="med"/>
                    </a:lnL>
                    <a:lnR w="12700" cap="flat" cmpd="sng" algn="ctr">
                      <a:solidFill>
                        <a:srgbClr val="5FB962"/>
                      </a:solidFill>
                      <a:prstDash val="solid"/>
                      <a:round/>
                      <a:headEnd type="none" w="med" len="med"/>
                      <a:tailEnd type="none" w="med" len="med"/>
                    </a:lnR>
                    <a:lnT w="12700" cap="flat" cmpd="sng" algn="ctr">
                      <a:solidFill>
                        <a:srgbClr val="5FB962"/>
                      </a:solidFill>
                      <a:prstDash val="solid"/>
                      <a:round/>
                      <a:headEnd type="none" w="med" len="med"/>
                      <a:tailEnd type="none" w="med" len="med"/>
                    </a:lnT>
                    <a:lnB w="12700" cap="flat" cmpd="sng" algn="ctr">
                      <a:solidFill>
                        <a:srgbClr val="5FB962"/>
                      </a:solidFill>
                      <a:prstDash val="solid"/>
                      <a:round/>
                      <a:headEnd type="none" w="med" len="med"/>
                      <a:tailEnd type="none" w="med" len="med"/>
                    </a:lnB>
                    <a:solidFill>
                      <a:schemeClr val="accent2"/>
                    </a:solidFill>
                  </a:tcPr>
                </a:tc>
                <a:tc>
                  <a:txBody>
                    <a:bodyPr/>
                    <a:lstStyle/>
                    <a:p>
                      <a:pPr algn="l" fontAlgn="ctr"/>
                      <a:r>
                        <a:rPr lang="en-CA" sz="1400" b="0" i="0" u="none" strike="noStrike">
                          <a:solidFill>
                            <a:srgbClr val="000000"/>
                          </a:solidFill>
                          <a:effectLst/>
                          <a:latin typeface="Times New Roman" panose="02020603050405020304" pitchFamily="18" charset="0"/>
                        </a:rPr>
                        <a:t>PCA is a deterministic algorithm.</a:t>
                      </a:r>
                    </a:p>
                  </a:txBody>
                  <a:tcPr marR="7620" marT="7620" marB="0" anchor="ctr">
                    <a:lnL w="12700" cap="flat" cmpd="sng" algn="ctr">
                      <a:solidFill>
                        <a:srgbClr val="5FB962"/>
                      </a:solidFill>
                      <a:prstDash val="solid"/>
                      <a:round/>
                      <a:headEnd type="none" w="med" len="med"/>
                      <a:tailEnd type="none" w="med" len="med"/>
                    </a:lnL>
                    <a:lnR w="12700" cap="flat" cmpd="sng" algn="ctr">
                      <a:solidFill>
                        <a:srgbClr val="5FB962"/>
                      </a:solidFill>
                      <a:prstDash val="solid"/>
                      <a:round/>
                      <a:headEnd type="none" w="med" len="med"/>
                      <a:tailEnd type="none" w="med" len="med"/>
                    </a:lnR>
                    <a:lnT w="12700" cap="flat" cmpd="sng" algn="ctr">
                      <a:solidFill>
                        <a:srgbClr val="5FB962"/>
                      </a:solidFill>
                      <a:prstDash val="solid"/>
                      <a:round/>
                      <a:headEnd type="none" w="med" len="med"/>
                      <a:tailEnd type="none" w="med" len="med"/>
                    </a:lnT>
                    <a:lnB w="12700" cap="flat" cmpd="sng" algn="ctr">
                      <a:solidFill>
                        <a:srgbClr val="5FB962"/>
                      </a:solidFill>
                      <a:prstDash val="solid"/>
                      <a:round/>
                      <a:headEnd type="none" w="med" len="med"/>
                      <a:tailEnd type="none" w="med" len="med"/>
                    </a:lnB>
                  </a:tcPr>
                </a:tc>
                <a:tc>
                  <a:txBody>
                    <a:bodyPr/>
                    <a:lstStyle/>
                    <a:p>
                      <a:pPr algn="l" fontAlgn="ctr"/>
                      <a:r>
                        <a:rPr lang="en-US" sz="1400" b="0" i="0" u="none" strike="noStrike" dirty="0">
                          <a:solidFill>
                            <a:srgbClr val="000000"/>
                          </a:solidFill>
                          <a:effectLst/>
                          <a:latin typeface="Times New Roman" panose="02020603050405020304" pitchFamily="18" charset="0"/>
                        </a:rPr>
                        <a:t>It is a non-deterministic or randomized algorithm.</a:t>
                      </a:r>
                    </a:p>
                  </a:txBody>
                  <a:tcPr marR="7620" marT="7620" marB="0" anchor="ctr">
                    <a:lnL w="12700" cap="flat" cmpd="sng" algn="ctr">
                      <a:solidFill>
                        <a:srgbClr val="5FB962"/>
                      </a:solidFill>
                      <a:prstDash val="solid"/>
                      <a:round/>
                      <a:headEnd type="none" w="med" len="med"/>
                      <a:tailEnd type="none" w="med" len="med"/>
                    </a:lnL>
                    <a:lnR w="12700" cap="flat" cmpd="sng" algn="ctr">
                      <a:solidFill>
                        <a:srgbClr val="5FB962"/>
                      </a:solidFill>
                      <a:prstDash val="solid"/>
                      <a:round/>
                      <a:headEnd type="none" w="med" len="med"/>
                      <a:tailEnd type="none" w="med" len="med"/>
                    </a:lnR>
                    <a:lnT w="12700" cap="flat" cmpd="sng" algn="ctr">
                      <a:solidFill>
                        <a:srgbClr val="5FB962"/>
                      </a:solidFill>
                      <a:prstDash val="solid"/>
                      <a:round/>
                      <a:headEnd type="none" w="med" len="med"/>
                      <a:tailEnd type="none" w="med" len="med"/>
                    </a:lnT>
                    <a:lnB w="12700" cap="flat" cmpd="sng" algn="ctr">
                      <a:solidFill>
                        <a:srgbClr val="5FB962"/>
                      </a:solidFill>
                      <a:prstDash val="solid"/>
                      <a:round/>
                      <a:headEnd type="none" w="med" len="med"/>
                      <a:tailEnd type="none" w="med" len="med"/>
                    </a:lnB>
                  </a:tcPr>
                </a:tc>
                <a:extLst>
                  <a:ext uri="{0D108BD9-81ED-4DB2-BD59-A6C34878D82A}">
                    <a16:rowId xmlns:a16="http://schemas.microsoft.com/office/drawing/2014/main" val="1326016101"/>
                  </a:ext>
                </a:extLst>
              </a:tr>
              <a:tr h="571155">
                <a:tc>
                  <a:txBody>
                    <a:bodyPr/>
                    <a:lstStyle/>
                    <a:p>
                      <a:pPr algn="l" fontAlgn="ctr"/>
                      <a:r>
                        <a:rPr lang="en-CA" sz="1400" b="0" i="0" u="none" strike="noStrike" dirty="0">
                          <a:solidFill>
                            <a:srgbClr val="000000"/>
                          </a:solidFill>
                          <a:effectLst/>
                          <a:latin typeface="Times New Roman" panose="02020603050405020304" pitchFamily="18" charset="0"/>
                        </a:rPr>
                        <a:t>7</a:t>
                      </a:r>
                    </a:p>
                  </a:txBody>
                  <a:tcPr marR="7620" marT="7620" marB="0" anchor="ctr">
                    <a:lnL w="12700" cap="flat" cmpd="sng" algn="ctr">
                      <a:solidFill>
                        <a:srgbClr val="5FB962"/>
                      </a:solidFill>
                      <a:prstDash val="solid"/>
                      <a:round/>
                      <a:headEnd type="none" w="med" len="med"/>
                      <a:tailEnd type="none" w="med" len="med"/>
                    </a:lnL>
                    <a:lnR w="12700" cap="flat" cmpd="sng" algn="ctr">
                      <a:solidFill>
                        <a:srgbClr val="5FB962"/>
                      </a:solidFill>
                      <a:prstDash val="solid"/>
                      <a:round/>
                      <a:headEnd type="none" w="med" len="med"/>
                      <a:tailEnd type="none" w="med" len="med"/>
                    </a:lnR>
                    <a:lnT w="12700" cap="flat" cmpd="sng" algn="ctr">
                      <a:solidFill>
                        <a:srgbClr val="5FB962"/>
                      </a:solidFill>
                      <a:prstDash val="solid"/>
                      <a:round/>
                      <a:headEnd type="none" w="med" len="med"/>
                      <a:tailEnd type="none" w="med" len="med"/>
                    </a:lnT>
                    <a:lnB w="12700" cap="flat" cmpd="sng" algn="ctr">
                      <a:solidFill>
                        <a:srgbClr val="5FB962"/>
                      </a:solidFill>
                      <a:prstDash val="solid"/>
                      <a:round/>
                      <a:headEnd type="none" w="med" len="med"/>
                      <a:tailEnd type="none" w="med" len="med"/>
                    </a:lnB>
                    <a:solidFill>
                      <a:schemeClr val="accent2"/>
                    </a:solidFill>
                  </a:tcPr>
                </a:tc>
                <a:tc>
                  <a:txBody>
                    <a:bodyPr/>
                    <a:lstStyle/>
                    <a:p>
                      <a:pPr algn="l" fontAlgn="ctr"/>
                      <a:r>
                        <a:rPr lang="en-US" sz="1400" b="0" i="0" u="none" strike="noStrike">
                          <a:solidFill>
                            <a:srgbClr val="000000"/>
                          </a:solidFill>
                          <a:effectLst/>
                          <a:latin typeface="Times New Roman" panose="02020603050405020304" pitchFamily="18" charset="0"/>
                        </a:rPr>
                        <a:t>It works by rotating the vectors for preserving variance.</a:t>
                      </a:r>
                    </a:p>
                  </a:txBody>
                  <a:tcPr marR="7620" marT="7620" marB="0" anchor="ctr">
                    <a:lnL w="12700" cap="flat" cmpd="sng" algn="ctr">
                      <a:solidFill>
                        <a:srgbClr val="5FB962"/>
                      </a:solidFill>
                      <a:prstDash val="solid"/>
                      <a:round/>
                      <a:headEnd type="none" w="med" len="med"/>
                      <a:tailEnd type="none" w="med" len="med"/>
                    </a:lnL>
                    <a:lnR w="12700" cap="flat" cmpd="sng" algn="ctr">
                      <a:solidFill>
                        <a:srgbClr val="5FB962"/>
                      </a:solidFill>
                      <a:prstDash val="solid"/>
                      <a:round/>
                      <a:headEnd type="none" w="med" len="med"/>
                      <a:tailEnd type="none" w="med" len="med"/>
                    </a:lnR>
                    <a:lnT w="12700" cap="flat" cmpd="sng" algn="ctr">
                      <a:solidFill>
                        <a:srgbClr val="5FB962"/>
                      </a:solidFill>
                      <a:prstDash val="solid"/>
                      <a:round/>
                      <a:headEnd type="none" w="med" len="med"/>
                      <a:tailEnd type="none" w="med" len="med"/>
                    </a:lnT>
                    <a:lnB w="12700" cap="flat" cmpd="sng" algn="ctr">
                      <a:solidFill>
                        <a:srgbClr val="5FB962"/>
                      </a:solidFill>
                      <a:prstDash val="solid"/>
                      <a:round/>
                      <a:headEnd type="none" w="med" len="med"/>
                      <a:tailEnd type="none" w="med" len="med"/>
                    </a:lnB>
                  </a:tcPr>
                </a:tc>
                <a:tc>
                  <a:txBody>
                    <a:bodyPr/>
                    <a:lstStyle/>
                    <a:p>
                      <a:pPr algn="l" fontAlgn="ctr"/>
                      <a:r>
                        <a:rPr lang="en-US" sz="1400" b="0" i="0" u="none" strike="noStrike" dirty="0">
                          <a:solidFill>
                            <a:srgbClr val="000000"/>
                          </a:solidFill>
                          <a:effectLst/>
                          <a:latin typeface="Times New Roman" panose="02020603050405020304" pitchFamily="18" charset="0"/>
                        </a:rPr>
                        <a:t>It works by minimizing the distance between the point in a gaussian.</a:t>
                      </a:r>
                    </a:p>
                  </a:txBody>
                  <a:tcPr marR="7620" marT="7620" marB="0" anchor="ctr">
                    <a:lnL w="12700" cap="flat" cmpd="sng" algn="ctr">
                      <a:solidFill>
                        <a:srgbClr val="5FB962"/>
                      </a:solidFill>
                      <a:prstDash val="solid"/>
                      <a:round/>
                      <a:headEnd type="none" w="med" len="med"/>
                      <a:tailEnd type="none" w="med" len="med"/>
                    </a:lnL>
                    <a:lnR w="12700" cap="flat" cmpd="sng" algn="ctr">
                      <a:solidFill>
                        <a:srgbClr val="5FB962"/>
                      </a:solidFill>
                      <a:prstDash val="solid"/>
                      <a:round/>
                      <a:headEnd type="none" w="med" len="med"/>
                      <a:tailEnd type="none" w="med" len="med"/>
                    </a:lnR>
                    <a:lnT w="12700" cap="flat" cmpd="sng" algn="ctr">
                      <a:solidFill>
                        <a:srgbClr val="5FB962"/>
                      </a:solidFill>
                      <a:prstDash val="solid"/>
                      <a:round/>
                      <a:headEnd type="none" w="med" len="med"/>
                      <a:tailEnd type="none" w="med" len="med"/>
                    </a:lnT>
                    <a:lnB w="12700" cap="flat" cmpd="sng" algn="ctr">
                      <a:solidFill>
                        <a:srgbClr val="5FB962"/>
                      </a:solidFill>
                      <a:prstDash val="solid"/>
                      <a:round/>
                      <a:headEnd type="none" w="med" len="med"/>
                      <a:tailEnd type="none" w="med" len="med"/>
                    </a:lnB>
                  </a:tcPr>
                </a:tc>
                <a:extLst>
                  <a:ext uri="{0D108BD9-81ED-4DB2-BD59-A6C34878D82A}">
                    <a16:rowId xmlns:a16="http://schemas.microsoft.com/office/drawing/2014/main" val="1239373159"/>
                  </a:ext>
                </a:extLst>
              </a:tr>
              <a:tr h="571155">
                <a:tc>
                  <a:txBody>
                    <a:bodyPr/>
                    <a:lstStyle/>
                    <a:p>
                      <a:pPr algn="l" fontAlgn="ctr"/>
                      <a:r>
                        <a:rPr lang="en-CA" sz="1400" b="0" i="0" u="none" strike="noStrike" dirty="0">
                          <a:solidFill>
                            <a:srgbClr val="000000"/>
                          </a:solidFill>
                          <a:effectLst/>
                          <a:latin typeface="Times New Roman" panose="02020603050405020304" pitchFamily="18" charset="0"/>
                        </a:rPr>
                        <a:t>8</a:t>
                      </a:r>
                    </a:p>
                  </a:txBody>
                  <a:tcPr marR="7620" marT="7620" marB="0" anchor="ctr">
                    <a:lnL w="12700" cap="flat" cmpd="sng" algn="ctr">
                      <a:solidFill>
                        <a:srgbClr val="5FB962"/>
                      </a:solidFill>
                      <a:prstDash val="solid"/>
                      <a:round/>
                      <a:headEnd type="none" w="med" len="med"/>
                      <a:tailEnd type="none" w="med" len="med"/>
                    </a:lnL>
                    <a:lnR w="12700" cap="flat" cmpd="sng" algn="ctr">
                      <a:solidFill>
                        <a:srgbClr val="5FB962"/>
                      </a:solidFill>
                      <a:prstDash val="solid"/>
                      <a:round/>
                      <a:headEnd type="none" w="med" len="med"/>
                      <a:tailEnd type="none" w="med" len="med"/>
                    </a:lnR>
                    <a:lnT w="12700" cap="flat" cmpd="sng" algn="ctr">
                      <a:solidFill>
                        <a:srgbClr val="5FB962"/>
                      </a:solidFill>
                      <a:prstDash val="solid"/>
                      <a:round/>
                      <a:headEnd type="none" w="med" len="med"/>
                      <a:tailEnd type="none" w="med" len="med"/>
                    </a:lnT>
                    <a:lnB w="12700" cap="flat" cmpd="sng" algn="ctr">
                      <a:solidFill>
                        <a:srgbClr val="5FB962"/>
                      </a:solidFill>
                      <a:prstDash val="solid"/>
                      <a:round/>
                      <a:headEnd type="none" w="med" len="med"/>
                      <a:tailEnd type="none" w="med" len="med"/>
                    </a:lnB>
                    <a:solidFill>
                      <a:schemeClr val="accent2"/>
                    </a:solidFill>
                  </a:tcPr>
                </a:tc>
                <a:tc>
                  <a:txBody>
                    <a:bodyPr/>
                    <a:lstStyle/>
                    <a:p>
                      <a:pPr algn="l" fontAlgn="ctr"/>
                      <a:r>
                        <a:rPr lang="en-US" sz="1400" b="0" i="0" u="none" strike="noStrike" dirty="0">
                          <a:solidFill>
                            <a:srgbClr val="000000"/>
                          </a:solidFill>
                          <a:effectLst/>
                          <a:latin typeface="Times New Roman" panose="02020603050405020304" pitchFamily="18" charset="0"/>
                        </a:rPr>
                        <a:t>We can decide on how much variance to preserve using eigen values.</a:t>
                      </a:r>
                    </a:p>
                  </a:txBody>
                  <a:tcPr marR="7620" marT="7620" marB="0" anchor="ctr">
                    <a:lnL w="12700" cap="flat" cmpd="sng" algn="ctr">
                      <a:solidFill>
                        <a:srgbClr val="5FB962"/>
                      </a:solidFill>
                      <a:prstDash val="solid"/>
                      <a:round/>
                      <a:headEnd type="none" w="med" len="med"/>
                      <a:tailEnd type="none" w="med" len="med"/>
                    </a:lnL>
                    <a:lnR w="12700" cap="flat" cmpd="sng" algn="ctr">
                      <a:solidFill>
                        <a:srgbClr val="5FB962"/>
                      </a:solidFill>
                      <a:prstDash val="solid"/>
                      <a:round/>
                      <a:headEnd type="none" w="med" len="med"/>
                      <a:tailEnd type="none" w="med" len="med"/>
                    </a:lnR>
                    <a:lnT w="12700" cap="flat" cmpd="sng" algn="ctr">
                      <a:solidFill>
                        <a:srgbClr val="5FB962"/>
                      </a:solidFill>
                      <a:prstDash val="solid"/>
                      <a:round/>
                      <a:headEnd type="none" w="med" len="med"/>
                      <a:tailEnd type="none" w="med" len="med"/>
                    </a:lnT>
                    <a:lnB w="12700" cap="flat" cmpd="sng" algn="ctr">
                      <a:solidFill>
                        <a:srgbClr val="5FB962"/>
                      </a:solidFill>
                      <a:prstDash val="solid"/>
                      <a:round/>
                      <a:headEnd type="none" w="med" len="med"/>
                      <a:tailEnd type="none" w="med" len="med"/>
                    </a:lnB>
                  </a:tcPr>
                </a:tc>
                <a:tc>
                  <a:txBody>
                    <a:bodyPr/>
                    <a:lstStyle/>
                    <a:p>
                      <a:pPr algn="l" fontAlgn="ctr"/>
                      <a:r>
                        <a:rPr lang="en-US" sz="1400" b="0" i="0" u="none" strike="noStrike" dirty="0">
                          <a:solidFill>
                            <a:srgbClr val="000000"/>
                          </a:solidFill>
                          <a:effectLst/>
                          <a:latin typeface="Times New Roman" panose="02020603050405020304" pitchFamily="18" charset="0"/>
                        </a:rPr>
                        <a:t>We cannot preserve variance instead we can preserve distance using hyperparameters.</a:t>
                      </a:r>
                    </a:p>
                  </a:txBody>
                  <a:tcPr marR="7620" marT="7620" marB="0" anchor="ctr">
                    <a:lnL w="12700" cap="flat" cmpd="sng" algn="ctr">
                      <a:solidFill>
                        <a:srgbClr val="5FB962"/>
                      </a:solidFill>
                      <a:prstDash val="solid"/>
                      <a:round/>
                      <a:headEnd type="none" w="med" len="med"/>
                      <a:tailEnd type="none" w="med" len="med"/>
                    </a:lnL>
                    <a:lnR w="12700" cap="flat" cmpd="sng" algn="ctr">
                      <a:solidFill>
                        <a:srgbClr val="5FB962"/>
                      </a:solidFill>
                      <a:prstDash val="solid"/>
                      <a:round/>
                      <a:headEnd type="none" w="med" len="med"/>
                      <a:tailEnd type="none" w="med" len="med"/>
                    </a:lnR>
                    <a:lnT w="12700" cap="flat" cmpd="sng" algn="ctr">
                      <a:solidFill>
                        <a:srgbClr val="5FB962"/>
                      </a:solidFill>
                      <a:prstDash val="solid"/>
                      <a:round/>
                      <a:headEnd type="none" w="med" len="med"/>
                      <a:tailEnd type="none" w="med" len="med"/>
                    </a:lnT>
                    <a:lnB w="12700" cap="flat" cmpd="sng" algn="ctr">
                      <a:solidFill>
                        <a:srgbClr val="5FB962"/>
                      </a:solidFill>
                      <a:prstDash val="solid"/>
                      <a:round/>
                      <a:headEnd type="none" w="med" len="med"/>
                      <a:tailEnd type="none" w="med" len="med"/>
                    </a:lnB>
                  </a:tcPr>
                </a:tc>
                <a:extLst>
                  <a:ext uri="{0D108BD9-81ED-4DB2-BD59-A6C34878D82A}">
                    <a16:rowId xmlns:a16="http://schemas.microsoft.com/office/drawing/2014/main" val="4278616339"/>
                  </a:ext>
                </a:extLst>
              </a:tr>
            </a:tbl>
          </a:graphicData>
        </a:graphic>
      </p:graphicFrame>
    </p:spTree>
    <p:extLst>
      <p:ext uri="{BB962C8B-B14F-4D97-AF65-F5344CB8AC3E}">
        <p14:creationId xmlns:p14="http://schemas.microsoft.com/office/powerpoint/2010/main" val="26543780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5" name="Rectangle 14">
            <a:extLst>
              <a:ext uri="{FF2B5EF4-FFF2-40B4-BE49-F238E27FC236}">
                <a16:creationId xmlns:a16="http://schemas.microsoft.com/office/drawing/2014/main" id="{4351DFE5-F63D-4BE0-BDA9-E3EB88F01A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601" y="0"/>
            <a:ext cx="11480494" cy="2753936"/>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6" name="Picture 16">
            <a:extLst>
              <a:ext uri="{FF2B5EF4-FFF2-40B4-BE49-F238E27FC236}">
                <a16:creationId xmlns:a16="http://schemas.microsoft.com/office/drawing/2014/main" id="{3AA16612-ACD2-4A16-8F2B-4514FD6BF28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F18ECA93-B4A8-4A35-B666-99A5D3F5A2B0}"/>
              </a:ext>
            </a:extLst>
          </p:cNvPr>
          <p:cNvSpPr>
            <a:spLocks noGrp="1"/>
          </p:cNvSpPr>
          <p:nvPr>
            <p:ph type="title"/>
          </p:nvPr>
        </p:nvSpPr>
        <p:spPr>
          <a:xfrm>
            <a:off x="1179226" y="826680"/>
            <a:ext cx="9833548" cy="1325563"/>
          </a:xfrm>
        </p:spPr>
        <p:txBody>
          <a:bodyPr>
            <a:normAutofit/>
          </a:bodyPr>
          <a:lstStyle/>
          <a:p>
            <a:pPr algn="ctr"/>
            <a:r>
              <a:rPr lang="en-US" sz="2800" dirty="0">
                <a:solidFill>
                  <a:srgbClr val="FFFFFF"/>
                </a:solidFill>
              </a:rPr>
              <a:t>Conclusion</a:t>
            </a:r>
            <a:endParaRPr lang="en-CA" sz="2800" dirty="0">
              <a:solidFill>
                <a:srgbClr val="FFFFFF"/>
              </a:solidFill>
            </a:endParaRPr>
          </a:p>
        </p:txBody>
      </p:sp>
      <p:sp>
        <p:nvSpPr>
          <p:cNvPr id="5" name="Content Placeholder 4">
            <a:extLst>
              <a:ext uri="{FF2B5EF4-FFF2-40B4-BE49-F238E27FC236}">
                <a16:creationId xmlns:a16="http://schemas.microsoft.com/office/drawing/2014/main" id="{32C94709-9CD5-406A-B14E-71BA46D57710}"/>
              </a:ext>
            </a:extLst>
          </p:cNvPr>
          <p:cNvSpPr>
            <a:spLocks noGrp="1"/>
          </p:cNvSpPr>
          <p:nvPr>
            <p:ph idx="1"/>
          </p:nvPr>
        </p:nvSpPr>
        <p:spPr>
          <a:xfrm>
            <a:off x="1179226" y="3124664"/>
            <a:ext cx="9496394" cy="1958801"/>
          </a:xfrm>
        </p:spPr>
        <p:txBody>
          <a:bodyPr>
            <a:normAutofit/>
          </a:bodyPr>
          <a:lstStyle/>
          <a:p>
            <a:pPr algn="justLow"/>
            <a:r>
              <a:rPr lang="en-CA" sz="2000" dirty="0"/>
              <a:t>We can use either Linear or nonlinear method to optimize our data.</a:t>
            </a:r>
          </a:p>
          <a:p>
            <a:pPr algn="justLow"/>
            <a:r>
              <a:rPr lang="en-US" sz="2000" dirty="0"/>
              <a:t>By using dimension reduction techniques, we could visualize and reduce the data noises, detect the data outlier, manipulate data against overfitting,..</a:t>
            </a:r>
          </a:p>
          <a:p>
            <a:pPr algn="justLow"/>
            <a:r>
              <a:rPr lang="en-CA" sz="2000" dirty="0"/>
              <a:t>Linear method will not perform well on a nonlinear data</a:t>
            </a:r>
          </a:p>
          <a:p>
            <a:pPr algn="justLow"/>
            <a:endParaRPr lang="en-CA" sz="2000" dirty="0"/>
          </a:p>
        </p:txBody>
      </p:sp>
    </p:spTree>
    <p:extLst>
      <p:ext uri="{BB962C8B-B14F-4D97-AF65-F5344CB8AC3E}">
        <p14:creationId xmlns:p14="http://schemas.microsoft.com/office/powerpoint/2010/main" val="26354843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bird sitting on a bench in a park&#10;&#10;Description automatically generated">
            <a:extLst>
              <a:ext uri="{FF2B5EF4-FFF2-40B4-BE49-F238E27FC236}">
                <a16:creationId xmlns:a16="http://schemas.microsoft.com/office/drawing/2014/main" id="{E76BE00D-DB54-414D-B2C4-A35688BE37EF}"/>
              </a:ext>
            </a:extLst>
          </p:cNvPr>
          <p:cNvPicPr>
            <a:picLocks noChangeAspect="1"/>
          </p:cNvPicPr>
          <p:nvPr/>
        </p:nvPicPr>
        <p:blipFill rotWithShape="1">
          <a:blip r:embed="rId2">
            <a:extLst>
              <a:ext uri="{28A0092B-C50C-407E-A947-70E740481C1C}">
                <a14:useLocalDpi xmlns:a14="http://schemas.microsoft.com/office/drawing/2010/main" val="0"/>
              </a:ext>
            </a:extLst>
          </a:blip>
          <a:srcRect t="15730"/>
          <a:stretch/>
        </p:blipFill>
        <p:spPr>
          <a:xfrm>
            <a:off x="20" y="10"/>
            <a:ext cx="12191980" cy="6857990"/>
          </a:xfrm>
          <a:prstGeom prst="rect">
            <a:avLst/>
          </a:prstGeom>
        </p:spPr>
      </p:pic>
      <p:sp>
        <p:nvSpPr>
          <p:cNvPr id="26" name="Freeform 5">
            <a:extLst>
              <a:ext uri="{FF2B5EF4-FFF2-40B4-BE49-F238E27FC236}">
                <a16:creationId xmlns:a16="http://schemas.microsoft.com/office/drawing/2014/main" id="{87CC2527-562A-4F69-B487-4371E5B243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7488621" y="2277613"/>
            <a:ext cx="4703379" cy="4580387"/>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0000"/>
            </a:schemeClr>
          </a:solidFill>
          <a:ln w="50800" cap="sq" cmpd="dbl">
            <a:noFill/>
            <a:miter lim="800000"/>
          </a:ln>
          <a:effec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dirty="0"/>
          </a:p>
        </p:txBody>
      </p:sp>
      <p:sp>
        <p:nvSpPr>
          <p:cNvPr id="2" name="Title 1">
            <a:extLst>
              <a:ext uri="{FF2B5EF4-FFF2-40B4-BE49-F238E27FC236}">
                <a16:creationId xmlns:a16="http://schemas.microsoft.com/office/drawing/2014/main" id="{903657DB-558A-4444-92E1-C5D862AFE54B}"/>
              </a:ext>
            </a:extLst>
          </p:cNvPr>
          <p:cNvSpPr>
            <a:spLocks noGrp="1"/>
          </p:cNvSpPr>
          <p:nvPr>
            <p:ph type="title"/>
          </p:nvPr>
        </p:nvSpPr>
        <p:spPr>
          <a:xfrm>
            <a:off x="8022021" y="3231931"/>
            <a:ext cx="3852041" cy="1834056"/>
          </a:xfrm>
        </p:spPr>
        <p:txBody>
          <a:bodyPr vert="horz" lIns="91440" tIns="45720" rIns="91440" bIns="45720" rtlCol="0" anchor="b">
            <a:normAutofit/>
          </a:bodyPr>
          <a:lstStyle/>
          <a:p>
            <a:pPr algn="ctr"/>
            <a:r>
              <a:rPr lang="en-US" sz="4000" dirty="0"/>
              <a:t>Thank you for the attention </a:t>
            </a:r>
          </a:p>
        </p:txBody>
      </p:sp>
      <p:cxnSp>
        <p:nvCxnSpPr>
          <p:cNvPr id="28" name="Straight Connector 27">
            <a:extLst>
              <a:ext uri="{FF2B5EF4-FFF2-40B4-BE49-F238E27FC236}">
                <a16:creationId xmlns:a16="http://schemas.microsoft.com/office/drawing/2014/main" id="{BCDAEC91-5BCE-4B55-9CC0-43EF94CB73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480331" y="5123793"/>
            <a:ext cx="935420"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505053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FC22B78-63C0-446C-BA24-C6D89CFD7E85}"/>
              </a:ext>
            </a:extLst>
          </p:cNvPr>
          <p:cNvSpPr>
            <a:spLocks noGrp="1"/>
          </p:cNvSpPr>
          <p:nvPr>
            <p:ph type="title"/>
          </p:nvPr>
        </p:nvSpPr>
        <p:spPr>
          <a:xfrm>
            <a:off x="838201" y="365125"/>
            <a:ext cx="5251316" cy="1807305"/>
          </a:xfrm>
        </p:spPr>
        <p:txBody>
          <a:bodyPr vert="horz" lIns="91440" tIns="45720" rIns="91440" bIns="45720" rtlCol="0" anchor="ctr">
            <a:normAutofit/>
          </a:bodyPr>
          <a:lstStyle/>
          <a:p>
            <a:r>
              <a:rPr lang="en-US" sz="3100"/>
              <a:t>Introduction to</a:t>
            </a:r>
            <a:br>
              <a:rPr lang="en-US" sz="3100"/>
            </a:br>
            <a:r>
              <a:rPr lang="en-US" sz="3100"/>
              <a:t>Data optimization</a:t>
            </a:r>
            <a:br>
              <a:rPr lang="en-US" sz="3100"/>
            </a:br>
            <a:r>
              <a:rPr lang="en-US" sz="3100"/>
              <a:t>Dimensionality Reduction Techniques</a:t>
            </a:r>
          </a:p>
        </p:txBody>
      </p:sp>
      <p:sp>
        <p:nvSpPr>
          <p:cNvPr id="3" name="TextBox 2">
            <a:extLst>
              <a:ext uri="{FF2B5EF4-FFF2-40B4-BE49-F238E27FC236}">
                <a16:creationId xmlns:a16="http://schemas.microsoft.com/office/drawing/2014/main" id="{2D777AB7-65E3-456B-A9F7-69A0F1323A1F}"/>
              </a:ext>
            </a:extLst>
          </p:cNvPr>
          <p:cNvSpPr txBox="1"/>
          <p:nvPr/>
        </p:nvSpPr>
        <p:spPr>
          <a:xfrm>
            <a:off x="838200" y="2333297"/>
            <a:ext cx="4619621" cy="3843666"/>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2000">
                <a:effectLst/>
              </a:rPr>
              <a:t>For taking this session, you just need to remember the basics of linear algebra, which you have learned during your high school and a little bit python programming! That’s it!</a:t>
            </a:r>
          </a:p>
          <a:p>
            <a:pPr indent="-228600">
              <a:lnSpc>
                <a:spcPct val="90000"/>
              </a:lnSpc>
              <a:spcAft>
                <a:spcPts val="600"/>
              </a:spcAft>
              <a:buFont typeface="Arial" panose="020B0604020202020204" pitchFamily="34" charset="0"/>
              <a:buChar char="•"/>
            </a:pPr>
            <a:r>
              <a:rPr lang="en-US" sz="2000" b="1"/>
              <a:t>Requirements: python 3.6+ , anaconda and Jupyter notebook</a:t>
            </a:r>
            <a:endParaRPr lang="en-US" sz="2000" b="1">
              <a:effectLst/>
            </a:endParaRPr>
          </a:p>
          <a:p>
            <a:pPr indent="-228600">
              <a:lnSpc>
                <a:spcPct val="90000"/>
              </a:lnSpc>
              <a:spcAft>
                <a:spcPts val="600"/>
              </a:spcAft>
              <a:buFont typeface="Arial" panose="020B0604020202020204" pitchFamily="34" charset="0"/>
              <a:buChar char="•"/>
            </a:pPr>
            <a:endParaRPr lang="en-US" sz="2000"/>
          </a:p>
        </p:txBody>
      </p:sp>
      <p:pic>
        <p:nvPicPr>
          <p:cNvPr id="35" name="Picture 34" descr="Complex maths formulae on a blackboard">
            <a:extLst>
              <a:ext uri="{FF2B5EF4-FFF2-40B4-BE49-F238E27FC236}">
                <a16:creationId xmlns:a16="http://schemas.microsoft.com/office/drawing/2014/main" id="{45C6AE98-9C06-46CF-9F67-2F1491C3CF05}"/>
              </a:ext>
            </a:extLst>
          </p:cNvPr>
          <p:cNvPicPr>
            <a:picLocks noChangeAspect="1"/>
          </p:cNvPicPr>
          <p:nvPr/>
        </p:nvPicPr>
        <p:blipFill rotWithShape="1">
          <a:blip r:embed="rId2"/>
          <a:srcRect l="25226" r="11302" b="-1"/>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26192350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12" name="Picture 11">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49A8E214-E820-4F3F-B00D-CDCFBA8A2072}"/>
              </a:ext>
            </a:extLst>
          </p:cNvPr>
          <p:cNvSpPr>
            <a:spLocks noGrp="1"/>
          </p:cNvSpPr>
          <p:nvPr>
            <p:ph type="title"/>
          </p:nvPr>
        </p:nvSpPr>
        <p:spPr>
          <a:xfrm>
            <a:off x="-254000" y="1711559"/>
            <a:ext cx="4650377" cy="2906562"/>
          </a:xfrm>
        </p:spPr>
        <p:txBody>
          <a:bodyPr>
            <a:normAutofit/>
          </a:bodyPr>
          <a:lstStyle/>
          <a:p>
            <a:pPr algn="ctr"/>
            <a:r>
              <a:rPr lang="en-CA" sz="3200" dirty="0">
                <a:solidFill>
                  <a:srgbClr val="FFFFFF"/>
                </a:solidFill>
              </a:rPr>
              <a:t>Agenda</a:t>
            </a:r>
          </a:p>
        </p:txBody>
      </p:sp>
      <p:sp>
        <p:nvSpPr>
          <p:cNvPr id="3" name="Content Placeholder 2">
            <a:extLst>
              <a:ext uri="{FF2B5EF4-FFF2-40B4-BE49-F238E27FC236}">
                <a16:creationId xmlns:a16="http://schemas.microsoft.com/office/drawing/2014/main" id="{D12DC8C0-157C-4E56-B0B9-AF28C2EE78D5}"/>
              </a:ext>
            </a:extLst>
          </p:cNvPr>
          <p:cNvSpPr>
            <a:spLocks noGrp="1"/>
          </p:cNvSpPr>
          <p:nvPr>
            <p:ph idx="1"/>
          </p:nvPr>
        </p:nvSpPr>
        <p:spPr>
          <a:xfrm>
            <a:off x="5815249" y="893306"/>
            <a:ext cx="6082110" cy="5230634"/>
          </a:xfrm>
        </p:spPr>
        <p:txBody>
          <a:bodyPr anchor="ctr">
            <a:normAutofit/>
          </a:bodyPr>
          <a:lstStyle/>
          <a:p>
            <a:pPr marL="0" indent="0">
              <a:buNone/>
            </a:pPr>
            <a:r>
              <a:rPr lang="en-CA" sz="2400" dirty="0">
                <a:solidFill>
                  <a:srgbClr val="000000"/>
                </a:solidFill>
              </a:rPr>
              <a:t>What is the Data Dimension : </a:t>
            </a:r>
          </a:p>
          <a:p>
            <a:pPr marL="228600" marR="0" lvl="0" indent="-228600" algn="justLow"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sz="2000" dirty="0">
                <a:solidFill>
                  <a:srgbClr val="00B0F0"/>
                </a:solidFill>
                <a:latin typeface="Calibri" panose="020F0502020204030204"/>
              </a:rPr>
              <a:t>How machine could understand our data</a:t>
            </a:r>
            <a:endParaRPr kumimoji="0" lang="en-US" sz="2000" b="0" i="0" u="none" strike="noStrike" kern="1200" cap="none" spc="0" normalizeH="0" baseline="0" noProof="0" dirty="0">
              <a:ln>
                <a:noFill/>
              </a:ln>
              <a:solidFill>
                <a:srgbClr val="00B0F0"/>
              </a:solidFill>
              <a:effectLst/>
              <a:uLnTx/>
              <a:uFillTx/>
              <a:latin typeface="Calibri" panose="020F0502020204030204"/>
              <a:ea typeface="+mn-ea"/>
              <a:cs typeface="+mn-cs"/>
            </a:endParaRPr>
          </a:p>
          <a:p>
            <a:pPr marL="0" indent="0" algn="justLow">
              <a:buNone/>
            </a:pPr>
            <a:r>
              <a:rPr lang="en-CA" sz="2400" dirty="0">
                <a:solidFill>
                  <a:srgbClr val="000000"/>
                </a:solidFill>
              </a:rPr>
              <a:t>Why Data Optimization and Dimension Reduction : </a:t>
            </a:r>
          </a:p>
          <a:p>
            <a:pPr marL="228600" marR="0" lvl="0" indent="-228600" algn="justLow"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CA" sz="2100" b="0" i="0" u="none" strike="noStrike" kern="1200" cap="none" spc="0" normalizeH="0" baseline="0" noProof="0" dirty="0">
                <a:ln>
                  <a:noFill/>
                </a:ln>
                <a:solidFill>
                  <a:srgbClr val="00B0F0"/>
                </a:solidFill>
                <a:effectLst/>
                <a:uLnTx/>
                <a:uFillTx/>
                <a:latin typeface="Calibri" panose="020F0502020204030204"/>
                <a:ea typeface="+mn-ea"/>
                <a:cs typeface="+mn-cs"/>
              </a:rPr>
              <a:t>Linear vs non-linear data</a:t>
            </a:r>
            <a:endParaRPr lang="en-CA" sz="2400" dirty="0">
              <a:solidFill>
                <a:srgbClr val="000000"/>
              </a:solidFill>
            </a:endParaRPr>
          </a:p>
          <a:p>
            <a:pPr marL="0" indent="0" algn="justLow">
              <a:buNone/>
            </a:pPr>
            <a:r>
              <a:rPr lang="en-CA" sz="2400" dirty="0">
                <a:solidFill>
                  <a:srgbClr val="000000"/>
                </a:solidFill>
              </a:rPr>
              <a:t>How to Select an Appropriated Dimension Reduction Technique</a:t>
            </a:r>
          </a:p>
          <a:p>
            <a:pPr algn="justLow"/>
            <a:r>
              <a:rPr lang="en-CA" sz="2100" dirty="0">
                <a:solidFill>
                  <a:srgbClr val="00B0F0"/>
                </a:solidFill>
              </a:rPr>
              <a:t>PCA</a:t>
            </a:r>
          </a:p>
          <a:p>
            <a:pPr algn="justLow"/>
            <a:r>
              <a:rPr lang="en-CA" sz="2100" dirty="0">
                <a:solidFill>
                  <a:srgbClr val="00B0F0"/>
                </a:solidFill>
              </a:rPr>
              <a:t>T-NSE</a:t>
            </a:r>
          </a:p>
          <a:p>
            <a:pPr marL="0" indent="0" algn="justLow">
              <a:buNone/>
            </a:pPr>
            <a:r>
              <a:rPr lang="en-CA" sz="2400" dirty="0">
                <a:solidFill>
                  <a:srgbClr val="000000"/>
                </a:solidFill>
              </a:rPr>
              <a:t>Workbook:</a:t>
            </a:r>
          </a:p>
          <a:p>
            <a:pPr algn="justLow"/>
            <a:r>
              <a:rPr lang="en-CA" sz="2100" dirty="0">
                <a:solidFill>
                  <a:srgbClr val="00B0F0"/>
                </a:solidFill>
              </a:rPr>
              <a:t>Python 3.6+ , anaconda and Jupyter notebook </a:t>
            </a:r>
          </a:p>
        </p:txBody>
      </p:sp>
    </p:spTree>
    <p:extLst>
      <p:ext uri="{BB962C8B-B14F-4D97-AF65-F5344CB8AC3E}">
        <p14:creationId xmlns:p14="http://schemas.microsoft.com/office/powerpoint/2010/main" val="38998964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C6B8005-5DAD-446C-A3D4-83DC5EFDE190}"/>
              </a:ext>
            </a:extLst>
          </p:cNvPr>
          <p:cNvSpPr>
            <a:spLocks noGrp="1"/>
          </p:cNvSpPr>
          <p:nvPr>
            <p:ph type="title"/>
          </p:nvPr>
        </p:nvSpPr>
        <p:spPr>
          <a:xfrm>
            <a:off x="6513788" y="365125"/>
            <a:ext cx="4840010" cy="1807305"/>
          </a:xfrm>
        </p:spPr>
        <p:txBody>
          <a:bodyPr>
            <a:normAutofit/>
          </a:bodyPr>
          <a:lstStyle/>
          <a:p>
            <a:pPr>
              <a:spcAft>
                <a:spcPts val="0"/>
              </a:spcAft>
            </a:pPr>
            <a:r>
              <a:rPr lang="en-US" b="1">
                <a:effectLst/>
                <a:latin typeface="Times New Roman" panose="02020603050405020304" pitchFamily="18" charset="0"/>
                <a:ea typeface="Times New Roman" panose="02020603050405020304" pitchFamily="18" charset="0"/>
              </a:rPr>
              <a:t>What is the Data Dimension : </a:t>
            </a:r>
          </a:p>
        </p:txBody>
      </p:sp>
      <p:pic>
        <p:nvPicPr>
          <p:cNvPr id="6" name="Picture 5" descr="A picture containing glass, container&#10;&#10;Description automatically generated">
            <a:extLst>
              <a:ext uri="{FF2B5EF4-FFF2-40B4-BE49-F238E27FC236}">
                <a16:creationId xmlns:a16="http://schemas.microsoft.com/office/drawing/2014/main" id="{A970811E-A548-4798-97FF-C97358F78F2C}"/>
              </a:ext>
            </a:extLst>
          </p:cNvPr>
          <p:cNvPicPr>
            <a:picLocks noChangeAspect="1"/>
          </p:cNvPicPr>
          <p:nvPr/>
        </p:nvPicPr>
        <p:blipFill rotWithShape="1">
          <a:blip r:embed="rId2">
            <a:extLst>
              <a:ext uri="{28A0092B-C50C-407E-A947-70E740481C1C}">
                <a14:useLocalDpi xmlns:a14="http://schemas.microsoft.com/office/drawing/2010/main" val="0"/>
              </a:ext>
            </a:extLst>
          </a:blip>
          <a:srcRect r="36676" b="1"/>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3" name="Content Placeholder 2">
            <a:extLst>
              <a:ext uri="{FF2B5EF4-FFF2-40B4-BE49-F238E27FC236}">
                <a16:creationId xmlns:a16="http://schemas.microsoft.com/office/drawing/2014/main" id="{2859F449-13B8-4E6E-B4D3-E8C96DD6B784}"/>
              </a:ext>
            </a:extLst>
          </p:cNvPr>
          <p:cNvSpPr>
            <a:spLocks noGrp="1"/>
          </p:cNvSpPr>
          <p:nvPr>
            <p:ph idx="1"/>
          </p:nvPr>
        </p:nvSpPr>
        <p:spPr>
          <a:xfrm>
            <a:off x="5972175" y="2333297"/>
            <a:ext cx="5857875" cy="3843666"/>
          </a:xfrm>
        </p:spPr>
        <p:txBody>
          <a:bodyPr>
            <a:normAutofit/>
          </a:bodyPr>
          <a:lstStyle/>
          <a:p>
            <a:pPr algn="justLow"/>
            <a:r>
              <a:rPr lang="en-US" sz="1800" dirty="0"/>
              <a:t>Any object will be represented by its characteristics.</a:t>
            </a:r>
          </a:p>
          <a:p>
            <a:pPr algn="justLow"/>
            <a:r>
              <a:rPr lang="en-US" sz="1800" dirty="0"/>
              <a:t>The machine will use the same features to learn data and understand your request.</a:t>
            </a:r>
          </a:p>
          <a:p>
            <a:pPr algn="justLow"/>
            <a:r>
              <a:rPr lang="en-US" sz="1800" dirty="0"/>
              <a:t>For example, when we are drinking , the quality of our Wine would be our target while this wine has been labeled as a high/medium or low quality because of its features:</a:t>
            </a:r>
          </a:p>
          <a:p>
            <a:pPr lvl="1" algn="justLow"/>
            <a:r>
              <a:rPr lang="en-US" sz="1800" i="1" dirty="0"/>
              <a:t>Brand, color, price, year, shape, sweetness, Fixed acidity, Volatile acidity, Citric acid, Residual sugar, Chlorides, Free sulfur dioxide, Total sulfur dioxide, Density, pH, Sulfates, Alcohol</a:t>
            </a:r>
          </a:p>
          <a:p>
            <a:endParaRPr lang="en-CA" sz="1700" dirty="0"/>
          </a:p>
        </p:txBody>
      </p:sp>
    </p:spTree>
    <p:extLst>
      <p:ext uri="{BB962C8B-B14F-4D97-AF65-F5344CB8AC3E}">
        <p14:creationId xmlns:p14="http://schemas.microsoft.com/office/powerpoint/2010/main" val="39030520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C6B8005-5DAD-446C-A3D4-83DC5EFDE190}"/>
              </a:ext>
            </a:extLst>
          </p:cNvPr>
          <p:cNvSpPr>
            <a:spLocks noGrp="1"/>
          </p:cNvSpPr>
          <p:nvPr>
            <p:ph type="title"/>
          </p:nvPr>
        </p:nvSpPr>
        <p:spPr>
          <a:xfrm>
            <a:off x="6513788" y="365125"/>
            <a:ext cx="4840010" cy="1807305"/>
          </a:xfrm>
        </p:spPr>
        <p:txBody>
          <a:bodyPr>
            <a:normAutofit/>
          </a:bodyPr>
          <a:lstStyle/>
          <a:p>
            <a:pPr>
              <a:spcAft>
                <a:spcPts val="0"/>
              </a:spcAft>
            </a:pPr>
            <a:r>
              <a:rPr lang="en-US" sz="3400" b="1">
                <a:effectLst/>
                <a:latin typeface="Times New Roman" panose="02020603050405020304" pitchFamily="18" charset="0"/>
                <a:ea typeface="Times New Roman" panose="02020603050405020304" pitchFamily="18" charset="0"/>
              </a:rPr>
              <a:t>Why Data Optimization and Dimension Reduction : </a:t>
            </a:r>
          </a:p>
        </p:txBody>
      </p:sp>
      <p:pic>
        <p:nvPicPr>
          <p:cNvPr id="23" name="Picture 22" descr="Orange skies">
            <a:extLst>
              <a:ext uri="{FF2B5EF4-FFF2-40B4-BE49-F238E27FC236}">
                <a16:creationId xmlns:a16="http://schemas.microsoft.com/office/drawing/2014/main" id="{C551F6ED-896A-4836-807B-9F3687A6CCE8}"/>
              </a:ext>
            </a:extLst>
          </p:cNvPr>
          <p:cNvPicPr>
            <a:picLocks noChangeAspect="1"/>
          </p:cNvPicPr>
          <p:nvPr/>
        </p:nvPicPr>
        <p:blipFill rotWithShape="1">
          <a:blip r:embed="rId2"/>
          <a:srcRect l="4751" r="21001" b="2"/>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3" name="Content Placeholder 2">
            <a:extLst>
              <a:ext uri="{FF2B5EF4-FFF2-40B4-BE49-F238E27FC236}">
                <a16:creationId xmlns:a16="http://schemas.microsoft.com/office/drawing/2014/main" id="{2859F449-13B8-4E6E-B4D3-E8C96DD6B784}"/>
              </a:ext>
            </a:extLst>
          </p:cNvPr>
          <p:cNvSpPr>
            <a:spLocks noGrp="1"/>
          </p:cNvSpPr>
          <p:nvPr>
            <p:ph idx="1"/>
          </p:nvPr>
        </p:nvSpPr>
        <p:spPr>
          <a:xfrm>
            <a:off x="6513788" y="2333297"/>
            <a:ext cx="4840010" cy="3843666"/>
          </a:xfrm>
        </p:spPr>
        <p:txBody>
          <a:bodyPr>
            <a:normAutofit/>
          </a:bodyPr>
          <a:lstStyle/>
          <a:p>
            <a:pPr algn="justLow"/>
            <a:r>
              <a:rPr lang="en-US" sz="2000" dirty="0"/>
              <a:t>In real-world problems would be represented with multiple features. </a:t>
            </a:r>
          </a:p>
          <a:p>
            <a:pPr algn="justLow"/>
            <a:r>
              <a:rPr lang="en-US" sz="2000" dirty="0"/>
              <a:t>Working with such complex data with hundreds of thousands of features would be very undesired. </a:t>
            </a:r>
          </a:p>
          <a:p>
            <a:pPr algn="justLow"/>
            <a:r>
              <a:rPr lang="en-US" sz="2000" dirty="0"/>
              <a:t>Data scientists, use some mathematical techniques, such as” Dimensionality Reduction”; to manipulate and transform it into a desired shape with the low-dimensional format.</a:t>
            </a:r>
          </a:p>
          <a:p>
            <a:pPr marL="0" indent="0">
              <a:buNone/>
            </a:pPr>
            <a:endParaRPr lang="en-US" sz="2000" dirty="0"/>
          </a:p>
        </p:txBody>
      </p:sp>
    </p:spTree>
    <p:extLst>
      <p:ext uri="{BB962C8B-B14F-4D97-AF65-F5344CB8AC3E}">
        <p14:creationId xmlns:p14="http://schemas.microsoft.com/office/powerpoint/2010/main" val="40370025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3" name="Rectangle 62">
            <a:extLst>
              <a:ext uri="{FF2B5EF4-FFF2-40B4-BE49-F238E27FC236}">
                <a16:creationId xmlns:a16="http://schemas.microsoft.com/office/drawing/2014/main" id="{9A42C7B2-7BD6-433A-95AB-5AA4F44B58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Picture 20" descr="A person reaching for a paper on a table full of paper and sticky notes">
            <a:extLst>
              <a:ext uri="{FF2B5EF4-FFF2-40B4-BE49-F238E27FC236}">
                <a16:creationId xmlns:a16="http://schemas.microsoft.com/office/drawing/2014/main" id="{B1DDDCA3-97A0-44F2-9A4E-37A55B035023}"/>
              </a:ext>
            </a:extLst>
          </p:cNvPr>
          <p:cNvPicPr>
            <a:picLocks noChangeAspect="1"/>
          </p:cNvPicPr>
          <p:nvPr/>
        </p:nvPicPr>
        <p:blipFill rotWithShape="1">
          <a:blip r:embed="rId2"/>
          <a:srcRect l="12905" r="12706" b="-1"/>
          <a:stretch/>
        </p:blipFill>
        <p:spPr>
          <a:xfrm flipH="1">
            <a:off x="-7" y="83359"/>
            <a:ext cx="7642746" cy="6857990"/>
          </a:xfrm>
          <a:prstGeom prst="rect">
            <a:avLst/>
          </a:prstGeom>
        </p:spPr>
      </p:pic>
      <p:sp>
        <p:nvSpPr>
          <p:cNvPr id="65" name="Rectangle 64">
            <a:extLst>
              <a:ext uri="{FF2B5EF4-FFF2-40B4-BE49-F238E27FC236}">
                <a16:creationId xmlns:a16="http://schemas.microsoft.com/office/drawing/2014/main" id="{0ADDB668-2CA4-4D2B-9C34-3487CA330B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263" y="3986129"/>
            <a:ext cx="6288261" cy="2253231"/>
          </a:xfrm>
          <a:prstGeom prst="rect">
            <a:avLst/>
          </a:prstGeom>
          <a:solidFill>
            <a:schemeClr val="bg1">
              <a:alpha val="95000"/>
            </a:schemeClr>
          </a:solidFill>
          <a:ln w="12700">
            <a:solidFill>
              <a:srgbClr val="EFEFEF"/>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26" name="Picture 25" descr="Chart, scatter chart&#10;&#10;Description automatically generated">
            <a:extLst>
              <a:ext uri="{FF2B5EF4-FFF2-40B4-BE49-F238E27FC236}">
                <a16:creationId xmlns:a16="http://schemas.microsoft.com/office/drawing/2014/main" id="{D2B99BB4-A8C0-4378-993E-FD2B6727A978}"/>
              </a:ext>
            </a:extLst>
          </p:cNvPr>
          <p:cNvPicPr>
            <a:picLocks noChangeAspect="1"/>
          </p:cNvPicPr>
          <p:nvPr/>
        </p:nvPicPr>
        <p:blipFill rotWithShape="1">
          <a:blip r:embed="rId3">
            <a:extLst>
              <a:ext uri="{28A0092B-C50C-407E-A947-70E740481C1C}">
                <a14:useLocalDpi xmlns:a14="http://schemas.microsoft.com/office/drawing/2010/main" val="0"/>
              </a:ext>
            </a:extLst>
          </a:blip>
          <a:srcRect t="3237" r="-3" b="10743"/>
          <a:stretch/>
        </p:blipFill>
        <p:spPr>
          <a:xfrm>
            <a:off x="7809454" y="1"/>
            <a:ext cx="4382546" cy="3345645"/>
          </a:xfrm>
          <a:prstGeom prst="rect">
            <a:avLst/>
          </a:prstGeom>
        </p:spPr>
      </p:pic>
      <p:sp>
        <p:nvSpPr>
          <p:cNvPr id="67" name="Rectangle 66">
            <a:extLst>
              <a:ext uri="{FF2B5EF4-FFF2-40B4-BE49-F238E27FC236}">
                <a16:creationId xmlns:a16="http://schemas.microsoft.com/office/drawing/2014/main" id="{2568BC19-F052-4108-93E1-6A3D1DEC07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8535" y="4784544"/>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9" name="Rectangle 68">
            <a:extLst>
              <a:ext uri="{FF2B5EF4-FFF2-40B4-BE49-F238E27FC236}">
                <a16:creationId xmlns:a16="http://schemas.microsoft.com/office/drawing/2014/main" id="{D5FD337D-4D6B-4C8B-B6F5-121097E098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394346" y="5103601"/>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001CA269-C6E1-4C9B-8885-7BA7BDF379F6}"/>
              </a:ext>
            </a:extLst>
          </p:cNvPr>
          <p:cNvSpPr/>
          <p:nvPr/>
        </p:nvSpPr>
        <p:spPr>
          <a:xfrm>
            <a:off x="3364992" y="4151376"/>
            <a:ext cx="3319272" cy="1920240"/>
          </a:xfrm>
          <a:prstGeom prst="rect">
            <a:avLst/>
          </a:prstGeom>
        </p:spPr>
        <p:txBody>
          <a:bodyPr vert="horz" lIns="91440" tIns="45720" rIns="91440" bIns="45720" rtlCol="0" anchor="ctr">
            <a:normAutofit/>
          </a:bodyPr>
          <a:lstStyle/>
          <a:p>
            <a:pPr indent="-228600" algn="ctr">
              <a:lnSpc>
                <a:spcPct val="90000"/>
              </a:lnSpc>
              <a:spcAft>
                <a:spcPts val="600"/>
              </a:spcAft>
              <a:buFont typeface="Arial" panose="020B0604020202020204" pitchFamily="34" charset="0"/>
              <a:buChar char="•"/>
            </a:pPr>
            <a:r>
              <a:rPr lang="en-US" sz="1700" dirty="0">
                <a:ln w="0"/>
                <a:effectLst>
                  <a:outerShdw blurRad="38100" dist="19050" dir="2700000" algn="tl" rotWithShape="0">
                    <a:schemeClr val="dk1">
                      <a:alpha val="40000"/>
                    </a:schemeClr>
                  </a:outerShdw>
                </a:effectLst>
              </a:rPr>
              <a:t>Solving a Real Problem using Optimization Techniques</a:t>
            </a:r>
          </a:p>
        </p:txBody>
      </p:sp>
      <p:pic>
        <p:nvPicPr>
          <p:cNvPr id="29" name="Picture 28" descr="Chart, scatter chart&#10;&#10;Description automatically generated">
            <a:extLst>
              <a:ext uri="{FF2B5EF4-FFF2-40B4-BE49-F238E27FC236}">
                <a16:creationId xmlns:a16="http://schemas.microsoft.com/office/drawing/2014/main" id="{0D967A02-90C2-4DE0-8BF1-48BCF802BE58}"/>
              </a:ext>
            </a:extLst>
          </p:cNvPr>
          <p:cNvPicPr>
            <a:picLocks noChangeAspect="1"/>
          </p:cNvPicPr>
          <p:nvPr/>
        </p:nvPicPr>
        <p:blipFill rotWithShape="1">
          <a:blip r:embed="rId4">
            <a:extLst>
              <a:ext uri="{28A0092B-C50C-407E-A947-70E740481C1C}">
                <a14:useLocalDpi xmlns:a14="http://schemas.microsoft.com/office/drawing/2010/main" val="0"/>
              </a:ext>
            </a:extLst>
          </a:blip>
          <a:srcRect l="8985" r="2593" b="-2"/>
          <a:stretch/>
        </p:blipFill>
        <p:spPr>
          <a:xfrm>
            <a:off x="7809462" y="3512354"/>
            <a:ext cx="4382545" cy="3345646"/>
          </a:xfrm>
          <a:prstGeom prst="rect">
            <a:avLst/>
          </a:prstGeom>
        </p:spPr>
      </p:pic>
      <p:sp>
        <p:nvSpPr>
          <p:cNvPr id="48" name="Rectangle 47">
            <a:extLst>
              <a:ext uri="{FF2B5EF4-FFF2-40B4-BE49-F238E27FC236}">
                <a16:creationId xmlns:a16="http://schemas.microsoft.com/office/drawing/2014/main" id="{7B7D96AB-744B-4261-9F30-EB4F992E827F}"/>
              </a:ext>
            </a:extLst>
          </p:cNvPr>
          <p:cNvSpPr/>
          <p:nvPr/>
        </p:nvSpPr>
        <p:spPr>
          <a:xfrm>
            <a:off x="430331" y="4225057"/>
            <a:ext cx="2645029" cy="1920240"/>
          </a:xfrm>
          <a:prstGeom prst="rect">
            <a:avLst/>
          </a:prstGeom>
        </p:spPr>
        <p:txBody>
          <a:bodyPr vert="horz" lIns="91440" tIns="45720" rIns="91440" bIns="45720" rtlCol="0" anchor="ctr">
            <a:normAutofit/>
          </a:bodyPr>
          <a:lstStyle/>
          <a:p>
            <a:pPr indent="-228600" algn="ctr">
              <a:lnSpc>
                <a:spcPct val="90000"/>
              </a:lnSpc>
              <a:spcAft>
                <a:spcPts val="600"/>
              </a:spcAft>
              <a:buFont typeface="Arial" panose="020B0604020202020204" pitchFamily="34" charset="0"/>
              <a:buChar char="•"/>
            </a:pPr>
            <a:r>
              <a:rPr lang="en-US" sz="2400" b="1" dirty="0">
                <a:ln w="0"/>
                <a:effectLst>
                  <a:outerShdw blurRad="38100" dist="19050" dir="2700000" algn="tl" rotWithShape="0">
                    <a:schemeClr val="dk1">
                      <a:alpha val="40000"/>
                    </a:schemeClr>
                  </a:outerShdw>
                </a:effectLst>
              </a:rPr>
              <a:t>Dimension Reduction </a:t>
            </a:r>
          </a:p>
        </p:txBody>
      </p:sp>
      <p:cxnSp>
        <p:nvCxnSpPr>
          <p:cNvPr id="31" name="Connector: Curved 30">
            <a:extLst>
              <a:ext uri="{FF2B5EF4-FFF2-40B4-BE49-F238E27FC236}">
                <a16:creationId xmlns:a16="http://schemas.microsoft.com/office/drawing/2014/main" id="{521C0701-33D8-4F50-B654-81E350178714}"/>
              </a:ext>
            </a:extLst>
          </p:cNvPr>
          <p:cNvCxnSpPr>
            <a:cxnSpLocks/>
          </p:cNvCxnSpPr>
          <p:nvPr/>
        </p:nvCxnSpPr>
        <p:spPr>
          <a:xfrm rot="5400000">
            <a:off x="7856827" y="2816280"/>
            <a:ext cx="3393165" cy="2662811"/>
          </a:xfrm>
          <a:prstGeom prst="curvedConnector3">
            <a:avLst>
              <a:gd name="adj1" fmla="val 11449"/>
            </a:avLst>
          </a:prstGeom>
          <a:ln>
            <a:tailEnd type="triangle"/>
          </a:ln>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12871924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1BB867FF-FC45-48F7-8104-F89BE54909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8BB56887-D0D5-4F0C-9E19-7247EB83C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FC6B8005-5DAD-446C-A3D4-83DC5EFDE190}"/>
              </a:ext>
            </a:extLst>
          </p:cNvPr>
          <p:cNvSpPr>
            <a:spLocks noGrp="1"/>
          </p:cNvSpPr>
          <p:nvPr>
            <p:ph type="title"/>
          </p:nvPr>
        </p:nvSpPr>
        <p:spPr>
          <a:xfrm>
            <a:off x="828161" y="-71438"/>
            <a:ext cx="10515600" cy="1325563"/>
          </a:xfrm>
        </p:spPr>
        <p:txBody>
          <a:bodyPr>
            <a:normAutofit/>
          </a:bodyPr>
          <a:lstStyle/>
          <a:p>
            <a:pPr>
              <a:spcAft>
                <a:spcPts val="0"/>
              </a:spcAft>
            </a:pPr>
            <a:r>
              <a:rPr lang="en-US" sz="4000" b="1" dirty="0">
                <a:effectLst/>
                <a:latin typeface="+mn-lt"/>
                <a:ea typeface="Times New Roman" panose="02020603050405020304" pitchFamily="18" charset="0"/>
              </a:rPr>
              <a:t>Linear and None Linear Data </a:t>
            </a:r>
            <a:endParaRPr lang="en-CA" sz="4000" dirty="0">
              <a:effectLst/>
              <a:latin typeface="+mn-lt"/>
              <a:ea typeface="Times New Roman" panose="02020603050405020304" pitchFamily="18" charset="0"/>
            </a:endParaRPr>
          </a:p>
        </p:txBody>
      </p:sp>
      <p:sp>
        <p:nvSpPr>
          <p:cNvPr id="19" name="Arc 18">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555710" y="2183223"/>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2859F449-13B8-4E6E-B4D3-E8C96DD6B784}"/>
                  </a:ext>
                </a:extLst>
              </p:cNvPr>
              <p:cNvSpPr>
                <a:spLocks noGrp="1"/>
              </p:cNvSpPr>
              <p:nvPr>
                <p:ph idx="1"/>
              </p:nvPr>
            </p:nvSpPr>
            <p:spPr>
              <a:xfrm>
                <a:off x="555710" y="1141955"/>
                <a:ext cx="7880719" cy="4351338"/>
              </a:xfrm>
            </p:spPr>
            <p:txBody>
              <a:bodyPr>
                <a:normAutofit/>
              </a:bodyPr>
              <a:lstStyle/>
              <a:p>
                <a:r>
                  <a:rPr lang="en-US" sz="1800" dirty="0"/>
                  <a:t>Data with linear regression will be represented as linear data when the regression score would not be changed in any quadrant of the data series. </a:t>
                </a:r>
              </a:p>
              <a:p>
                <a:r>
                  <a:rPr lang="en-US" sz="1800" dirty="0"/>
                  <a:t>The results of the following function would be a linear series (y = </a:t>
                </a:r>
                <a:r>
                  <a:rPr lang="en-US" sz="1800" dirty="0" err="1"/>
                  <a:t>ax+b</a:t>
                </a:r>
                <a:r>
                  <a:rPr lang="en-US" sz="1800" dirty="0"/>
                  <a:t>) </a:t>
                </a:r>
              </a:p>
              <a:p>
                <a:r>
                  <a:rPr lang="en-US" sz="1800" dirty="0"/>
                  <a:t>If the series showed different correlation values in a different quadrant, the data would have a nonlinear regression value, like y = sin( x ) or y = </a:t>
                </a:r>
                <a14:m>
                  <m:oMath xmlns:m="http://schemas.openxmlformats.org/officeDocument/2006/math">
                    <m:sSup>
                      <m:sSupPr>
                        <m:ctrlPr>
                          <a:rPr lang="en-US" sz="1800" i="1" smtClean="0">
                            <a:latin typeface="Cambria Math" panose="02040503050406030204" pitchFamily="18" charset="0"/>
                          </a:rPr>
                        </m:ctrlPr>
                      </m:sSupPr>
                      <m:e>
                        <m:r>
                          <a:rPr lang="en-CA" sz="1800" b="0" i="1" smtClean="0">
                            <a:latin typeface="Cambria Math" panose="02040503050406030204" pitchFamily="18" charset="0"/>
                          </a:rPr>
                          <m:t>𝑥</m:t>
                        </m:r>
                      </m:e>
                      <m:sup>
                        <m:r>
                          <a:rPr lang="en-CA" sz="1800" b="0" i="1" smtClean="0">
                            <a:latin typeface="Cambria Math" panose="02040503050406030204" pitchFamily="18" charset="0"/>
                          </a:rPr>
                          <m:t>2</m:t>
                        </m:r>
                      </m:sup>
                    </m:sSup>
                  </m:oMath>
                </a14:m>
                <a:endParaRPr lang="en-US" sz="1800" dirty="0"/>
              </a:p>
              <a:p>
                <a:endParaRPr lang="en-US" sz="1800" dirty="0"/>
              </a:p>
              <a:p>
                <a:endParaRPr lang="en-CA" sz="1800" dirty="0"/>
              </a:p>
            </p:txBody>
          </p:sp>
        </mc:Choice>
        <mc:Fallback>
          <p:sp>
            <p:nvSpPr>
              <p:cNvPr id="3" name="Content Placeholder 2">
                <a:extLst>
                  <a:ext uri="{FF2B5EF4-FFF2-40B4-BE49-F238E27FC236}">
                    <a16:creationId xmlns:a16="http://schemas.microsoft.com/office/drawing/2014/main" id="{2859F449-13B8-4E6E-B4D3-E8C96DD6B784}"/>
                  </a:ext>
                </a:extLst>
              </p:cNvPr>
              <p:cNvSpPr>
                <a:spLocks noGrp="1" noRot="1" noChangeAspect="1" noMove="1" noResize="1" noEditPoints="1" noAdjustHandles="1" noChangeArrowheads="1" noChangeShapeType="1" noTextEdit="1"/>
              </p:cNvSpPr>
              <p:nvPr>
                <p:ph idx="1"/>
              </p:nvPr>
            </p:nvSpPr>
            <p:spPr>
              <a:xfrm>
                <a:off x="555710" y="1141955"/>
                <a:ext cx="7880719" cy="4351338"/>
              </a:xfrm>
              <a:blipFill>
                <a:blip r:embed="rId2"/>
                <a:stretch>
                  <a:fillRect l="-464" t="-1261" r="-1160"/>
                </a:stretch>
              </a:blipFill>
            </p:spPr>
            <p:txBody>
              <a:bodyPr/>
              <a:lstStyle/>
              <a:p>
                <a:r>
                  <a:rPr lang="en-CA">
                    <a:noFill/>
                  </a:rPr>
                  <a:t> </a:t>
                </a:r>
              </a:p>
            </p:txBody>
          </p:sp>
        </mc:Fallback>
      </mc:AlternateContent>
      <p:pic>
        <p:nvPicPr>
          <p:cNvPr id="6" name="Picture 5" descr="Chart, line chart&#10;&#10;Description automatically generated">
            <a:extLst>
              <a:ext uri="{FF2B5EF4-FFF2-40B4-BE49-F238E27FC236}">
                <a16:creationId xmlns:a16="http://schemas.microsoft.com/office/drawing/2014/main" id="{FA166C3A-E176-49A3-A337-F438556CDE1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6184" y="3052289"/>
            <a:ext cx="7837445" cy="3370101"/>
          </a:xfrm>
          <a:prstGeom prst="rect">
            <a:avLst/>
          </a:prstGeom>
        </p:spPr>
      </p:pic>
      <p:graphicFrame>
        <p:nvGraphicFramePr>
          <p:cNvPr id="8" name="Table 7">
            <a:extLst>
              <a:ext uri="{FF2B5EF4-FFF2-40B4-BE49-F238E27FC236}">
                <a16:creationId xmlns:a16="http://schemas.microsoft.com/office/drawing/2014/main" id="{D2343D17-9946-4B39-99AC-A08D3DD08973}"/>
              </a:ext>
            </a:extLst>
          </p:cNvPr>
          <p:cNvGraphicFramePr>
            <a:graphicFrameLocks noGrp="1"/>
          </p:cNvGraphicFramePr>
          <p:nvPr>
            <p:extLst>
              <p:ext uri="{D42A27DB-BD31-4B8C-83A1-F6EECF244321}">
                <p14:modId xmlns:p14="http://schemas.microsoft.com/office/powerpoint/2010/main" val="1971258590"/>
              </p:ext>
            </p:extLst>
          </p:nvPr>
        </p:nvGraphicFramePr>
        <p:xfrm>
          <a:off x="9316296" y="1141955"/>
          <a:ext cx="2451100" cy="2011680"/>
        </p:xfrm>
        <a:graphic>
          <a:graphicData uri="http://schemas.openxmlformats.org/drawingml/2006/table">
            <a:tbl>
              <a:tblPr>
                <a:tableStyleId>{85BE263C-DBD7-4A20-BB59-AAB30ACAA65A}</a:tableStyleId>
              </a:tblPr>
              <a:tblGrid>
                <a:gridCol w="469900">
                  <a:extLst>
                    <a:ext uri="{9D8B030D-6E8A-4147-A177-3AD203B41FA5}">
                      <a16:colId xmlns:a16="http://schemas.microsoft.com/office/drawing/2014/main" val="2032246676"/>
                    </a:ext>
                  </a:extLst>
                </a:gridCol>
                <a:gridCol w="990600">
                  <a:extLst>
                    <a:ext uri="{9D8B030D-6E8A-4147-A177-3AD203B41FA5}">
                      <a16:colId xmlns:a16="http://schemas.microsoft.com/office/drawing/2014/main" val="3653494665"/>
                    </a:ext>
                  </a:extLst>
                </a:gridCol>
                <a:gridCol w="990600">
                  <a:extLst>
                    <a:ext uri="{9D8B030D-6E8A-4147-A177-3AD203B41FA5}">
                      <a16:colId xmlns:a16="http://schemas.microsoft.com/office/drawing/2014/main" val="37831138"/>
                    </a:ext>
                  </a:extLst>
                </a:gridCol>
              </a:tblGrid>
              <a:tr h="182880">
                <a:tc>
                  <a:txBody>
                    <a:bodyPr/>
                    <a:lstStyle/>
                    <a:p>
                      <a:pPr algn="ctr" fontAlgn="ctr"/>
                      <a:r>
                        <a:rPr lang="en-CA" sz="1100" b="1" u="none" strike="noStrike" dirty="0">
                          <a:solidFill>
                            <a:srgbClr val="000000"/>
                          </a:solidFill>
                          <a:effectLst/>
                        </a:rPr>
                        <a:t>X</a:t>
                      </a:r>
                      <a:endParaRPr lang="en-CA" sz="1100" b="1" i="0" u="none" strike="noStrike" dirty="0">
                        <a:solidFill>
                          <a:srgbClr val="000000"/>
                        </a:solidFill>
                        <a:effectLst/>
                        <a:latin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pPr algn="ctr" fontAlgn="b"/>
                      <a:r>
                        <a:rPr lang="en-CA" sz="1100" b="1" u="none" strike="noStrike" dirty="0">
                          <a:solidFill>
                            <a:srgbClr val="000000"/>
                          </a:solidFill>
                          <a:effectLst/>
                        </a:rPr>
                        <a:t>linear data</a:t>
                      </a:r>
                      <a:endParaRPr lang="en-CA" sz="1100" b="1" i="0" u="none" strike="noStrike" dirty="0">
                        <a:solidFill>
                          <a:srgbClr val="000000"/>
                        </a:solidFill>
                        <a:effectLst/>
                        <a:latin typeface="Calibri" panose="020F0502020204030204"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pPr algn="ctr" fontAlgn="b"/>
                      <a:r>
                        <a:rPr lang="en-CA" sz="1100" b="1" u="none" strike="noStrike" dirty="0">
                          <a:solidFill>
                            <a:srgbClr val="000000"/>
                          </a:solidFill>
                          <a:effectLst/>
                        </a:rPr>
                        <a:t>nonlinear data</a:t>
                      </a:r>
                      <a:endParaRPr lang="en-CA" sz="1100" b="1" i="0" u="none" strike="noStrike" dirty="0">
                        <a:solidFill>
                          <a:srgbClr val="000000"/>
                        </a:solidFill>
                        <a:effectLst/>
                        <a:latin typeface="Calibri" panose="020F0502020204030204"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extLst>
                  <a:ext uri="{0D108BD9-81ED-4DB2-BD59-A6C34878D82A}">
                    <a16:rowId xmlns:a16="http://schemas.microsoft.com/office/drawing/2014/main" val="667267673"/>
                  </a:ext>
                </a:extLst>
              </a:tr>
              <a:tr h="182880">
                <a:tc>
                  <a:txBody>
                    <a:bodyPr/>
                    <a:lstStyle/>
                    <a:p>
                      <a:pPr algn="ctr" fontAlgn="ctr"/>
                      <a:r>
                        <a:rPr lang="en-CA" sz="1100" b="1" u="none" strike="noStrike" dirty="0">
                          <a:solidFill>
                            <a:srgbClr val="000000"/>
                          </a:solidFill>
                          <a:effectLst/>
                        </a:rPr>
                        <a:t>-5</a:t>
                      </a:r>
                      <a:endParaRPr lang="en-CA" sz="1100" b="1" i="0" u="none" strike="noStrike" dirty="0">
                        <a:solidFill>
                          <a:srgbClr val="000000"/>
                        </a:solidFill>
                        <a:effectLst/>
                        <a:latin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pPr algn="ctr" fontAlgn="ctr"/>
                      <a:r>
                        <a:rPr lang="en-CA" sz="1100" b="0" u="none" strike="noStrike" dirty="0">
                          <a:solidFill>
                            <a:srgbClr val="000000"/>
                          </a:solidFill>
                          <a:effectLst/>
                        </a:rPr>
                        <a:t>-9</a:t>
                      </a:r>
                      <a:endParaRPr lang="en-CA" sz="1100" b="0" i="0" u="none" strike="noStrike" dirty="0">
                        <a:solidFill>
                          <a:srgbClr val="000000"/>
                        </a:solidFill>
                        <a:effectLst/>
                        <a:latin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CA" sz="1100" b="0" u="none" strike="noStrike">
                          <a:solidFill>
                            <a:srgbClr val="000000"/>
                          </a:solidFill>
                          <a:effectLst/>
                        </a:rPr>
                        <a:t>0.958924</a:t>
                      </a:r>
                      <a:endParaRPr lang="en-CA" sz="1100" b="0" i="0" u="none" strike="noStrike">
                        <a:solidFill>
                          <a:srgbClr val="000000"/>
                        </a:solidFill>
                        <a:effectLst/>
                        <a:latin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97189262"/>
                  </a:ext>
                </a:extLst>
              </a:tr>
              <a:tr h="182880">
                <a:tc>
                  <a:txBody>
                    <a:bodyPr/>
                    <a:lstStyle/>
                    <a:p>
                      <a:pPr algn="ctr" fontAlgn="ctr"/>
                      <a:r>
                        <a:rPr lang="en-CA" sz="1100" b="1" u="none" strike="noStrike" dirty="0">
                          <a:solidFill>
                            <a:srgbClr val="000000"/>
                          </a:solidFill>
                          <a:effectLst/>
                        </a:rPr>
                        <a:t>-4</a:t>
                      </a:r>
                      <a:endParaRPr lang="en-CA" sz="1100" b="1" i="0" u="none" strike="noStrike" dirty="0">
                        <a:solidFill>
                          <a:srgbClr val="000000"/>
                        </a:solidFill>
                        <a:effectLst/>
                        <a:latin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pPr algn="ctr" fontAlgn="ctr"/>
                      <a:r>
                        <a:rPr lang="en-CA" sz="1100" b="0" u="none" strike="noStrike" dirty="0">
                          <a:solidFill>
                            <a:srgbClr val="000000"/>
                          </a:solidFill>
                          <a:effectLst/>
                        </a:rPr>
                        <a:t>-7</a:t>
                      </a:r>
                      <a:endParaRPr lang="en-CA" sz="1100" b="0" i="0" u="none" strike="noStrike" dirty="0">
                        <a:solidFill>
                          <a:srgbClr val="000000"/>
                        </a:solidFill>
                        <a:effectLst/>
                        <a:latin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CA" sz="1100" b="0" u="none" strike="noStrike">
                          <a:solidFill>
                            <a:srgbClr val="000000"/>
                          </a:solidFill>
                          <a:effectLst/>
                        </a:rPr>
                        <a:t>0.756802</a:t>
                      </a:r>
                      <a:endParaRPr lang="en-CA" sz="1100" b="0" i="0" u="none" strike="noStrike">
                        <a:solidFill>
                          <a:srgbClr val="000000"/>
                        </a:solidFill>
                        <a:effectLst/>
                        <a:latin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44598660"/>
                  </a:ext>
                </a:extLst>
              </a:tr>
              <a:tr h="182880">
                <a:tc>
                  <a:txBody>
                    <a:bodyPr/>
                    <a:lstStyle/>
                    <a:p>
                      <a:pPr algn="ctr" fontAlgn="ctr"/>
                      <a:r>
                        <a:rPr lang="en-CA" sz="1100" b="1" u="none" strike="noStrike" dirty="0">
                          <a:solidFill>
                            <a:srgbClr val="000000"/>
                          </a:solidFill>
                          <a:effectLst/>
                        </a:rPr>
                        <a:t>-3</a:t>
                      </a:r>
                      <a:endParaRPr lang="en-CA" sz="1100" b="1" i="0" u="none" strike="noStrike" dirty="0">
                        <a:solidFill>
                          <a:srgbClr val="000000"/>
                        </a:solidFill>
                        <a:effectLst/>
                        <a:latin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pPr algn="ctr" fontAlgn="ctr"/>
                      <a:r>
                        <a:rPr lang="en-CA" sz="1100" b="0" u="none" strike="noStrike" dirty="0">
                          <a:solidFill>
                            <a:srgbClr val="000000"/>
                          </a:solidFill>
                          <a:effectLst/>
                        </a:rPr>
                        <a:t>-5</a:t>
                      </a:r>
                      <a:endParaRPr lang="en-CA" sz="1100" b="0" i="0" u="none" strike="noStrike" dirty="0">
                        <a:solidFill>
                          <a:srgbClr val="000000"/>
                        </a:solidFill>
                        <a:effectLst/>
                        <a:latin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CA" sz="1100" b="0" u="none" strike="noStrike">
                          <a:solidFill>
                            <a:srgbClr val="000000"/>
                          </a:solidFill>
                          <a:effectLst/>
                        </a:rPr>
                        <a:t>-0.14112</a:t>
                      </a:r>
                      <a:endParaRPr lang="en-CA" sz="1100" b="0" i="0" u="none" strike="noStrike">
                        <a:solidFill>
                          <a:srgbClr val="000000"/>
                        </a:solidFill>
                        <a:effectLst/>
                        <a:latin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20937255"/>
                  </a:ext>
                </a:extLst>
              </a:tr>
              <a:tr h="182880">
                <a:tc>
                  <a:txBody>
                    <a:bodyPr/>
                    <a:lstStyle/>
                    <a:p>
                      <a:pPr algn="ctr" fontAlgn="ctr"/>
                      <a:r>
                        <a:rPr lang="en-CA" sz="1100" b="1" u="none" strike="noStrike" dirty="0">
                          <a:solidFill>
                            <a:srgbClr val="000000"/>
                          </a:solidFill>
                          <a:effectLst/>
                        </a:rPr>
                        <a:t>-2</a:t>
                      </a:r>
                      <a:endParaRPr lang="en-CA" sz="1100" b="1" i="0" u="none" strike="noStrike" dirty="0">
                        <a:solidFill>
                          <a:srgbClr val="000000"/>
                        </a:solidFill>
                        <a:effectLst/>
                        <a:latin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pPr algn="ctr" fontAlgn="ctr"/>
                      <a:r>
                        <a:rPr lang="en-CA" sz="1100" b="0" u="none" strike="noStrike" dirty="0">
                          <a:solidFill>
                            <a:srgbClr val="000000"/>
                          </a:solidFill>
                          <a:effectLst/>
                        </a:rPr>
                        <a:t>-3</a:t>
                      </a:r>
                      <a:endParaRPr lang="en-CA" sz="1100" b="0" i="0" u="none" strike="noStrike" dirty="0">
                        <a:solidFill>
                          <a:srgbClr val="000000"/>
                        </a:solidFill>
                        <a:effectLst/>
                        <a:latin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CA" sz="1100" b="0" u="none" strike="noStrike" dirty="0">
                          <a:solidFill>
                            <a:srgbClr val="000000"/>
                          </a:solidFill>
                          <a:effectLst/>
                        </a:rPr>
                        <a:t>-0.909297</a:t>
                      </a:r>
                      <a:endParaRPr lang="en-CA" sz="1100" b="0" i="0" u="none" strike="noStrike" dirty="0">
                        <a:solidFill>
                          <a:srgbClr val="000000"/>
                        </a:solidFill>
                        <a:effectLst/>
                        <a:latin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02267859"/>
                  </a:ext>
                </a:extLst>
              </a:tr>
              <a:tr h="182880">
                <a:tc>
                  <a:txBody>
                    <a:bodyPr/>
                    <a:lstStyle/>
                    <a:p>
                      <a:pPr algn="ctr" fontAlgn="ctr"/>
                      <a:r>
                        <a:rPr lang="en-CA" sz="1100" b="1" u="none" strike="noStrike" dirty="0">
                          <a:solidFill>
                            <a:srgbClr val="000000"/>
                          </a:solidFill>
                          <a:effectLst/>
                        </a:rPr>
                        <a:t>-1</a:t>
                      </a:r>
                      <a:endParaRPr lang="en-CA" sz="1100" b="1" i="0" u="none" strike="noStrike" dirty="0">
                        <a:solidFill>
                          <a:srgbClr val="000000"/>
                        </a:solidFill>
                        <a:effectLst/>
                        <a:latin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pPr algn="ctr" fontAlgn="ctr"/>
                      <a:r>
                        <a:rPr lang="en-CA" sz="1100" b="0" u="none" strike="noStrike">
                          <a:solidFill>
                            <a:srgbClr val="000000"/>
                          </a:solidFill>
                          <a:effectLst/>
                        </a:rPr>
                        <a:t>-1</a:t>
                      </a:r>
                      <a:endParaRPr lang="en-CA" sz="1100" b="0" i="0" u="none" strike="noStrike">
                        <a:solidFill>
                          <a:srgbClr val="000000"/>
                        </a:solidFill>
                        <a:effectLst/>
                        <a:latin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CA" sz="1100" b="0" u="none" strike="noStrike" dirty="0">
                          <a:solidFill>
                            <a:srgbClr val="000000"/>
                          </a:solidFill>
                          <a:effectLst/>
                        </a:rPr>
                        <a:t>-0.841471</a:t>
                      </a:r>
                      <a:endParaRPr lang="en-CA" sz="1100" b="0" i="0" u="none" strike="noStrike" dirty="0">
                        <a:solidFill>
                          <a:srgbClr val="000000"/>
                        </a:solidFill>
                        <a:effectLst/>
                        <a:latin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19825519"/>
                  </a:ext>
                </a:extLst>
              </a:tr>
              <a:tr h="182880">
                <a:tc>
                  <a:txBody>
                    <a:bodyPr/>
                    <a:lstStyle/>
                    <a:p>
                      <a:pPr algn="ctr" fontAlgn="ctr"/>
                      <a:r>
                        <a:rPr lang="en-CA" sz="1100" b="1" u="none" strike="noStrike" dirty="0">
                          <a:solidFill>
                            <a:srgbClr val="000000"/>
                          </a:solidFill>
                          <a:effectLst/>
                        </a:rPr>
                        <a:t>0</a:t>
                      </a:r>
                      <a:endParaRPr lang="en-CA" sz="1100" b="1" i="0" u="none" strike="noStrike" dirty="0">
                        <a:solidFill>
                          <a:srgbClr val="000000"/>
                        </a:solidFill>
                        <a:effectLst/>
                        <a:latin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pPr algn="ctr" fontAlgn="ctr"/>
                      <a:r>
                        <a:rPr lang="en-CA" sz="1100" b="0" u="none" strike="noStrike" dirty="0">
                          <a:solidFill>
                            <a:srgbClr val="000000"/>
                          </a:solidFill>
                          <a:effectLst/>
                        </a:rPr>
                        <a:t>1</a:t>
                      </a:r>
                      <a:endParaRPr lang="en-CA" sz="1100" b="0" i="0" u="none" strike="noStrike" dirty="0">
                        <a:solidFill>
                          <a:srgbClr val="000000"/>
                        </a:solidFill>
                        <a:effectLst/>
                        <a:latin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CA" sz="1100" b="0" u="none" strike="noStrike" dirty="0">
                          <a:solidFill>
                            <a:srgbClr val="000000"/>
                          </a:solidFill>
                          <a:effectLst/>
                        </a:rPr>
                        <a:t>0</a:t>
                      </a:r>
                      <a:endParaRPr lang="en-CA" sz="1100" b="0" i="0" u="none" strike="noStrike" dirty="0">
                        <a:solidFill>
                          <a:srgbClr val="000000"/>
                        </a:solidFill>
                        <a:effectLst/>
                        <a:latin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51041166"/>
                  </a:ext>
                </a:extLst>
              </a:tr>
              <a:tr h="182880">
                <a:tc>
                  <a:txBody>
                    <a:bodyPr/>
                    <a:lstStyle/>
                    <a:p>
                      <a:pPr algn="ctr" fontAlgn="ctr"/>
                      <a:r>
                        <a:rPr lang="en-CA" sz="1100" b="1" u="none" strike="noStrike" dirty="0">
                          <a:solidFill>
                            <a:srgbClr val="000000"/>
                          </a:solidFill>
                          <a:effectLst/>
                        </a:rPr>
                        <a:t>1</a:t>
                      </a:r>
                      <a:endParaRPr lang="en-CA" sz="1100" b="1" i="0" u="none" strike="noStrike" dirty="0">
                        <a:solidFill>
                          <a:srgbClr val="000000"/>
                        </a:solidFill>
                        <a:effectLst/>
                        <a:latin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pPr algn="ctr" fontAlgn="ctr"/>
                      <a:r>
                        <a:rPr lang="en-CA" sz="1100" b="0" u="none" strike="noStrike">
                          <a:solidFill>
                            <a:srgbClr val="000000"/>
                          </a:solidFill>
                          <a:effectLst/>
                        </a:rPr>
                        <a:t>3</a:t>
                      </a:r>
                      <a:endParaRPr lang="en-CA" sz="1100" b="0" i="0" u="none" strike="noStrike">
                        <a:solidFill>
                          <a:srgbClr val="000000"/>
                        </a:solidFill>
                        <a:effectLst/>
                        <a:latin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CA" sz="1100" b="0" u="none" strike="noStrike" dirty="0">
                          <a:solidFill>
                            <a:srgbClr val="000000"/>
                          </a:solidFill>
                          <a:effectLst/>
                        </a:rPr>
                        <a:t>0.841471</a:t>
                      </a:r>
                      <a:endParaRPr lang="en-CA" sz="1100" b="0" i="0" u="none" strike="noStrike" dirty="0">
                        <a:solidFill>
                          <a:srgbClr val="000000"/>
                        </a:solidFill>
                        <a:effectLst/>
                        <a:latin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86826522"/>
                  </a:ext>
                </a:extLst>
              </a:tr>
              <a:tr h="182880">
                <a:tc>
                  <a:txBody>
                    <a:bodyPr/>
                    <a:lstStyle/>
                    <a:p>
                      <a:pPr algn="ctr" fontAlgn="ctr"/>
                      <a:r>
                        <a:rPr lang="en-CA" sz="1100" b="1" u="none" strike="noStrike" dirty="0">
                          <a:solidFill>
                            <a:srgbClr val="000000"/>
                          </a:solidFill>
                          <a:effectLst/>
                        </a:rPr>
                        <a:t>2</a:t>
                      </a:r>
                      <a:endParaRPr lang="en-CA" sz="1100" b="1" i="0" u="none" strike="noStrike" dirty="0">
                        <a:solidFill>
                          <a:srgbClr val="000000"/>
                        </a:solidFill>
                        <a:effectLst/>
                        <a:latin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pPr algn="ctr" fontAlgn="ctr"/>
                      <a:r>
                        <a:rPr lang="en-CA" sz="1100" b="0" u="none" strike="noStrike">
                          <a:solidFill>
                            <a:srgbClr val="000000"/>
                          </a:solidFill>
                          <a:effectLst/>
                        </a:rPr>
                        <a:t>5</a:t>
                      </a:r>
                      <a:endParaRPr lang="en-CA" sz="1100" b="0" i="0" u="none" strike="noStrike">
                        <a:solidFill>
                          <a:srgbClr val="000000"/>
                        </a:solidFill>
                        <a:effectLst/>
                        <a:latin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CA" sz="1100" b="0" u="none" strike="noStrike" dirty="0">
                          <a:solidFill>
                            <a:srgbClr val="000000"/>
                          </a:solidFill>
                          <a:effectLst/>
                        </a:rPr>
                        <a:t>0.909297</a:t>
                      </a:r>
                      <a:endParaRPr lang="en-CA" sz="1100" b="0" i="0" u="none" strike="noStrike" dirty="0">
                        <a:solidFill>
                          <a:srgbClr val="000000"/>
                        </a:solidFill>
                        <a:effectLst/>
                        <a:latin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28144013"/>
                  </a:ext>
                </a:extLst>
              </a:tr>
              <a:tr h="182880">
                <a:tc>
                  <a:txBody>
                    <a:bodyPr/>
                    <a:lstStyle/>
                    <a:p>
                      <a:pPr algn="ctr" fontAlgn="ctr"/>
                      <a:r>
                        <a:rPr lang="en-CA" sz="1100" b="1" u="none" strike="noStrike" dirty="0">
                          <a:solidFill>
                            <a:srgbClr val="000000"/>
                          </a:solidFill>
                          <a:effectLst/>
                        </a:rPr>
                        <a:t>3</a:t>
                      </a:r>
                      <a:endParaRPr lang="en-CA" sz="1100" b="1" i="0" u="none" strike="noStrike" dirty="0">
                        <a:solidFill>
                          <a:srgbClr val="000000"/>
                        </a:solidFill>
                        <a:effectLst/>
                        <a:latin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pPr algn="ctr" fontAlgn="ctr"/>
                      <a:r>
                        <a:rPr lang="en-CA" sz="1100" b="0" u="none" strike="noStrike">
                          <a:solidFill>
                            <a:srgbClr val="000000"/>
                          </a:solidFill>
                          <a:effectLst/>
                        </a:rPr>
                        <a:t>7</a:t>
                      </a:r>
                      <a:endParaRPr lang="en-CA" sz="1100" b="0" i="0" u="none" strike="noStrike">
                        <a:solidFill>
                          <a:srgbClr val="000000"/>
                        </a:solidFill>
                        <a:effectLst/>
                        <a:latin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CA" sz="1100" b="0" u="none" strike="noStrike" dirty="0">
                          <a:solidFill>
                            <a:srgbClr val="000000"/>
                          </a:solidFill>
                          <a:effectLst/>
                        </a:rPr>
                        <a:t>0.14112</a:t>
                      </a:r>
                      <a:endParaRPr lang="en-CA" sz="1100" b="0" i="0" u="none" strike="noStrike" dirty="0">
                        <a:solidFill>
                          <a:srgbClr val="000000"/>
                        </a:solidFill>
                        <a:effectLst/>
                        <a:latin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87689521"/>
                  </a:ext>
                </a:extLst>
              </a:tr>
              <a:tr h="182880">
                <a:tc>
                  <a:txBody>
                    <a:bodyPr/>
                    <a:lstStyle/>
                    <a:p>
                      <a:pPr algn="ctr" fontAlgn="ctr"/>
                      <a:r>
                        <a:rPr lang="en-CA" sz="1100" b="1" u="none" strike="noStrike" dirty="0">
                          <a:solidFill>
                            <a:srgbClr val="000000"/>
                          </a:solidFill>
                          <a:effectLst/>
                        </a:rPr>
                        <a:t>4</a:t>
                      </a:r>
                      <a:endParaRPr lang="en-CA" sz="1100" b="1" i="0" u="none" strike="noStrike" dirty="0">
                        <a:solidFill>
                          <a:srgbClr val="000000"/>
                        </a:solidFill>
                        <a:effectLst/>
                        <a:latin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pPr algn="ctr" fontAlgn="ctr"/>
                      <a:r>
                        <a:rPr lang="en-CA" sz="1100" b="0" u="none" strike="noStrike">
                          <a:solidFill>
                            <a:srgbClr val="000000"/>
                          </a:solidFill>
                          <a:effectLst/>
                        </a:rPr>
                        <a:t>9</a:t>
                      </a:r>
                      <a:endParaRPr lang="en-CA" sz="1100" b="0" i="0" u="none" strike="noStrike">
                        <a:solidFill>
                          <a:srgbClr val="000000"/>
                        </a:solidFill>
                        <a:effectLst/>
                        <a:latin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CA" sz="1100" b="0" u="none" strike="noStrike" dirty="0">
                          <a:solidFill>
                            <a:srgbClr val="000000"/>
                          </a:solidFill>
                          <a:effectLst/>
                        </a:rPr>
                        <a:t>-0.756802</a:t>
                      </a:r>
                      <a:endParaRPr lang="en-CA" sz="1100" b="0" i="0" u="none" strike="noStrike" dirty="0">
                        <a:solidFill>
                          <a:srgbClr val="000000"/>
                        </a:solidFill>
                        <a:effectLst/>
                        <a:latin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11195040"/>
                  </a:ext>
                </a:extLst>
              </a:tr>
            </a:tbl>
          </a:graphicData>
        </a:graphic>
      </p:graphicFrame>
    </p:spTree>
    <p:extLst>
      <p:ext uri="{BB962C8B-B14F-4D97-AF65-F5344CB8AC3E}">
        <p14:creationId xmlns:p14="http://schemas.microsoft.com/office/powerpoint/2010/main" val="2128781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B8005-5DAD-446C-A3D4-83DC5EFDE190}"/>
              </a:ext>
            </a:extLst>
          </p:cNvPr>
          <p:cNvSpPr>
            <a:spLocks noGrp="1"/>
          </p:cNvSpPr>
          <p:nvPr>
            <p:ph type="title"/>
          </p:nvPr>
        </p:nvSpPr>
        <p:spPr>
          <a:xfrm>
            <a:off x="481013" y="3752849"/>
            <a:ext cx="3290887" cy="2452687"/>
          </a:xfrm>
        </p:spPr>
        <p:txBody>
          <a:bodyPr anchor="ctr">
            <a:normAutofit/>
          </a:bodyPr>
          <a:lstStyle/>
          <a:p>
            <a:pPr>
              <a:spcAft>
                <a:spcPts val="0"/>
              </a:spcAft>
            </a:pPr>
            <a:r>
              <a:rPr lang="en-US" sz="3300" b="1" dirty="0">
                <a:effectLst/>
                <a:latin typeface="+mn-lt"/>
                <a:ea typeface="Times New Roman" panose="02020603050405020304" pitchFamily="18" charset="0"/>
              </a:rPr>
              <a:t>How to Select an Appropriated Dimension Reduction Technique</a:t>
            </a:r>
          </a:p>
        </p:txBody>
      </p:sp>
      <p:pic>
        <p:nvPicPr>
          <p:cNvPr id="5" name="Picture 4" descr="A picture containing motorcycle, parked, front, sitting&#10;&#10;Description automatically generated">
            <a:extLst>
              <a:ext uri="{FF2B5EF4-FFF2-40B4-BE49-F238E27FC236}">
                <a16:creationId xmlns:a16="http://schemas.microsoft.com/office/drawing/2014/main" id="{E1682944-CFF1-473C-B5AA-E98D15ED2467}"/>
              </a:ext>
            </a:extLst>
          </p:cNvPr>
          <p:cNvPicPr>
            <a:picLocks noChangeAspect="1"/>
          </p:cNvPicPr>
          <p:nvPr/>
        </p:nvPicPr>
        <p:blipFill rotWithShape="1">
          <a:blip r:embed="rId2">
            <a:extLst>
              <a:ext uri="{28A0092B-C50C-407E-A947-70E740481C1C}">
                <a14:useLocalDpi xmlns:a14="http://schemas.microsoft.com/office/drawing/2010/main" val="0"/>
              </a:ext>
            </a:extLst>
          </a:blip>
          <a:srcRect t="44468" r="-5" b="7082"/>
          <a:stretch/>
        </p:blipFill>
        <p:spPr>
          <a:xfrm>
            <a:off x="20" y="10"/>
            <a:ext cx="12191980" cy="3710603"/>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p:spPr>
      </p:pic>
      <p:sp>
        <p:nvSpPr>
          <p:cNvPr id="3" name="Content Placeholder 2">
            <a:extLst>
              <a:ext uri="{FF2B5EF4-FFF2-40B4-BE49-F238E27FC236}">
                <a16:creationId xmlns:a16="http://schemas.microsoft.com/office/drawing/2014/main" id="{2859F449-13B8-4E6E-B4D3-E8C96DD6B784}"/>
              </a:ext>
            </a:extLst>
          </p:cNvPr>
          <p:cNvSpPr>
            <a:spLocks noGrp="1"/>
          </p:cNvSpPr>
          <p:nvPr>
            <p:ph idx="1"/>
          </p:nvPr>
        </p:nvSpPr>
        <p:spPr>
          <a:xfrm>
            <a:off x="4223982" y="3752850"/>
            <a:ext cx="7485413" cy="2452687"/>
          </a:xfrm>
        </p:spPr>
        <p:txBody>
          <a:bodyPr anchor="ctr">
            <a:normAutofit/>
          </a:bodyPr>
          <a:lstStyle/>
          <a:p>
            <a:r>
              <a:rPr lang="en-US" sz="1500" dirty="0"/>
              <a:t>Methods are commonly divided into linear and nonlinear approaches. Depending on the dataset, we could use either linear techniques like PCA or nonlinear ones like T-NSE.</a:t>
            </a:r>
          </a:p>
          <a:p>
            <a:r>
              <a:rPr lang="en-US" sz="1500" dirty="0"/>
              <a:t>Linear methods for linear data.</a:t>
            </a:r>
          </a:p>
          <a:p>
            <a:pPr lvl="1"/>
            <a:r>
              <a:rPr lang="en-US" sz="1500" dirty="0"/>
              <a:t>PCA, FA, LDA and Truncated SVD are linear methods that could project the original data into a low-dimensional space.</a:t>
            </a:r>
          </a:p>
          <a:p>
            <a:r>
              <a:rPr lang="en-US" sz="1500" dirty="0"/>
              <a:t>Nonlinear method for nonlinear data</a:t>
            </a:r>
          </a:p>
          <a:p>
            <a:pPr lvl="1"/>
            <a:r>
              <a:rPr lang="en-US" sz="1500" dirty="0"/>
              <a:t>When the linear methods will not be performing well on nonlinear data, we could take advantage of such methods like Kernel PCA, t-SNE, MDS, and </a:t>
            </a:r>
            <a:r>
              <a:rPr lang="en-US" sz="1500" dirty="0" err="1"/>
              <a:t>Isomap</a:t>
            </a:r>
            <a:endParaRPr lang="en-US" sz="1500" dirty="0"/>
          </a:p>
        </p:txBody>
      </p:sp>
    </p:spTree>
    <p:extLst>
      <p:ext uri="{BB962C8B-B14F-4D97-AF65-F5344CB8AC3E}">
        <p14:creationId xmlns:p14="http://schemas.microsoft.com/office/powerpoint/2010/main" val="8683716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9427AF5F-9A0E-42B7-A252-FD64C9885F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C6B8005-5DAD-446C-A3D4-83DC5EFDE190}"/>
              </a:ext>
            </a:extLst>
          </p:cNvPr>
          <p:cNvSpPr>
            <a:spLocks noGrp="1"/>
          </p:cNvSpPr>
          <p:nvPr>
            <p:ph type="title"/>
          </p:nvPr>
        </p:nvSpPr>
        <p:spPr>
          <a:xfrm>
            <a:off x="838200" y="365125"/>
            <a:ext cx="10515600" cy="1306443"/>
          </a:xfrm>
        </p:spPr>
        <p:txBody>
          <a:bodyPr>
            <a:normAutofit/>
          </a:bodyPr>
          <a:lstStyle/>
          <a:p>
            <a:pPr>
              <a:spcAft>
                <a:spcPts val="0"/>
              </a:spcAft>
            </a:pPr>
            <a:r>
              <a:rPr lang="en-US" sz="4000" b="1" dirty="0">
                <a:effectLst/>
                <a:latin typeface="+mn-lt"/>
                <a:ea typeface="Times New Roman" panose="02020603050405020304" pitchFamily="18" charset="0"/>
              </a:rPr>
              <a:t>Principal Component Analysis (PCA) Problem </a:t>
            </a:r>
            <a:r>
              <a:rPr lang="en-US" sz="4000" b="1" dirty="0">
                <a:latin typeface="+mn-lt"/>
                <a:ea typeface="Times New Roman" panose="02020603050405020304" pitchFamily="18" charset="0"/>
              </a:rPr>
              <a:t>F</a:t>
            </a:r>
            <a:r>
              <a:rPr lang="en-US" sz="4000" b="1" dirty="0">
                <a:effectLst/>
                <a:latin typeface="+mn-lt"/>
                <a:ea typeface="Times New Roman" panose="02020603050405020304" pitchFamily="18" charset="0"/>
              </a:rPr>
              <a:t>ormulation</a:t>
            </a:r>
          </a:p>
        </p:txBody>
      </p:sp>
      <p:sp>
        <p:nvSpPr>
          <p:cNvPr id="3" name="Content Placeholder 2">
            <a:extLst>
              <a:ext uri="{FF2B5EF4-FFF2-40B4-BE49-F238E27FC236}">
                <a16:creationId xmlns:a16="http://schemas.microsoft.com/office/drawing/2014/main" id="{2859F449-13B8-4E6E-B4D3-E8C96DD6B784}"/>
              </a:ext>
            </a:extLst>
          </p:cNvPr>
          <p:cNvSpPr>
            <a:spLocks noGrp="1"/>
          </p:cNvSpPr>
          <p:nvPr>
            <p:ph idx="1"/>
          </p:nvPr>
        </p:nvSpPr>
        <p:spPr>
          <a:xfrm>
            <a:off x="546100" y="1825624"/>
            <a:ext cx="4444874" cy="4765675"/>
          </a:xfrm>
        </p:spPr>
        <p:txBody>
          <a:bodyPr>
            <a:normAutofit/>
          </a:bodyPr>
          <a:lstStyle/>
          <a:p>
            <a:pPr algn="justLow"/>
            <a:r>
              <a:rPr lang="en-US" sz="1400" dirty="0"/>
              <a:t>Reduce from N-dimension to m-dimension:</a:t>
            </a:r>
          </a:p>
          <a:p>
            <a:pPr algn="justLow"/>
            <a:r>
              <a:rPr lang="en-US" sz="1400" dirty="0"/>
              <a:t>The new variables/dimensions are linear and will not be correlated to the other variables.</a:t>
            </a:r>
          </a:p>
          <a:p>
            <a:pPr algn="justLow"/>
            <a:r>
              <a:rPr lang="en-US" sz="1400" dirty="0"/>
              <a:t>Principal Component analysis (PCA): PCA is an unsupervised linear dimensionality reduction and data visualization technique for very high dimensional data. As having high dimensional data is very hard to gain insights from adding to that, it is very computationally intensive. The main idea behind this technique is to reduce the dimensionality of data that is highly correlated by transforming the original set of vectors to a new set which is known as Principal component.</a:t>
            </a:r>
          </a:p>
          <a:p>
            <a:pPr algn="justLow"/>
            <a:r>
              <a:rPr lang="en-US" sz="1400" dirty="0"/>
              <a:t>PCA tries to preserve the Global Structure of data </a:t>
            </a:r>
          </a:p>
          <a:p>
            <a:pPr algn="justLow"/>
            <a:r>
              <a:rPr lang="en-US" sz="1400" dirty="0"/>
              <a:t>converting N-dimensional data to M-dimensional data then it tries to map all the clusters as a whole due to which local structures might get lost. Application of this technique includes Noise filtering, feature extractions, stock market predictions, and gene data analysis.</a:t>
            </a:r>
          </a:p>
          <a:p>
            <a:endParaRPr lang="en-US" sz="1300" dirty="0"/>
          </a:p>
          <a:p>
            <a:endParaRPr lang="en-CA" sz="1300" dirty="0"/>
          </a:p>
        </p:txBody>
      </p:sp>
      <p:pic>
        <p:nvPicPr>
          <p:cNvPr id="5" name="Picture 4" descr="Chart, scatter chart&#10;&#10;Description automatically generated">
            <a:extLst>
              <a:ext uri="{FF2B5EF4-FFF2-40B4-BE49-F238E27FC236}">
                <a16:creationId xmlns:a16="http://schemas.microsoft.com/office/drawing/2014/main" id="{FB5DE8C8-2916-408F-AF18-D4078CBB5077}"/>
              </a:ext>
            </a:extLst>
          </p:cNvPr>
          <p:cNvPicPr>
            <a:picLocks noChangeAspect="1"/>
          </p:cNvPicPr>
          <p:nvPr/>
        </p:nvPicPr>
        <p:blipFill rotWithShape="1">
          <a:blip r:embed="rId2">
            <a:extLst>
              <a:ext uri="{28A0092B-C50C-407E-A947-70E740481C1C}">
                <a14:useLocalDpi xmlns:a14="http://schemas.microsoft.com/office/drawing/2010/main" val="0"/>
              </a:ext>
            </a:extLst>
          </a:blip>
          <a:srcRect l="1417" r="-3" b="-3"/>
          <a:stretch/>
        </p:blipFill>
        <p:spPr>
          <a:xfrm>
            <a:off x="5183500" y="1904282"/>
            <a:ext cx="6170299" cy="4224808"/>
          </a:xfrm>
          <a:prstGeom prst="rect">
            <a:avLst/>
          </a:prstGeom>
        </p:spPr>
      </p:pic>
    </p:spTree>
    <p:extLst>
      <p:ext uri="{BB962C8B-B14F-4D97-AF65-F5344CB8AC3E}">
        <p14:creationId xmlns:p14="http://schemas.microsoft.com/office/powerpoint/2010/main" val="207081526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506</TotalTime>
  <Words>1037</Words>
  <Application>Microsoft Office PowerPoint</Application>
  <PresentationFormat>Widescreen</PresentationFormat>
  <Paragraphs>115</Paragraphs>
  <Slides>13</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Calibri</vt:lpstr>
      <vt:lpstr>Calibri Light</vt:lpstr>
      <vt:lpstr>Cambria Math</vt:lpstr>
      <vt:lpstr>Times New Roman</vt:lpstr>
      <vt:lpstr>Office Theme</vt:lpstr>
      <vt:lpstr>PowerPoint Presentation</vt:lpstr>
      <vt:lpstr>Introduction to Data optimization Dimensionality Reduction Techniques</vt:lpstr>
      <vt:lpstr>Agenda</vt:lpstr>
      <vt:lpstr>What is the Data Dimension : </vt:lpstr>
      <vt:lpstr>Why Data Optimization and Dimension Reduction : </vt:lpstr>
      <vt:lpstr>PowerPoint Presentation</vt:lpstr>
      <vt:lpstr>Linear and None Linear Data </vt:lpstr>
      <vt:lpstr>How to Select an Appropriated Dimension Reduction Technique</vt:lpstr>
      <vt:lpstr>Principal Component Analysis (PCA) Problem Formulation</vt:lpstr>
      <vt:lpstr>T-distributed Stochastic Neighborhood Embedding (t-SNE)Problem Formulation</vt:lpstr>
      <vt:lpstr>Table of Difference between PCA and t-SNE</vt:lpstr>
      <vt:lpstr>Conclusion</vt:lpstr>
      <vt:lpstr>Thank you for the attention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Babak Emami Abarghouei</dc:creator>
  <cp:lastModifiedBy>babak emami</cp:lastModifiedBy>
  <cp:revision>32</cp:revision>
  <dcterms:created xsi:type="dcterms:W3CDTF">2020-07-27T19:58:41Z</dcterms:created>
  <dcterms:modified xsi:type="dcterms:W3CDTF">2022-02-28T06:34:16Z</dcterms:modified>
</cp:coreProperties>
</file>

<file path=docProps/thumbnail.jpeg>
</file>